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2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3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4.xml" ContentType="application/vnd.openxmlformats-officedocument.presentationml.tags+xml"/>
  <Override PartName="/ppt/notesSlides/notesSlide12.xml" ContentType="application/vnd.openxmlformats-officedocument.presentationml.notesSlide+xml"/>
  <Override PartName="/ppt/tags/tag5.xml" ContentType="application/vnd.openxmlformats-officedocument.presentationml.tags+xml"/>
  <Override PartName="/ppt/notesSlides/notesSlide13.xml" ContentType="application/vnd.openxmlformats-officedocument.presentationml.notesSlide+xml"/>
  <Override PartName="/ppt/tags/tag6.xml" ContentType="application/vnd.openxmlformats-officedocument.presentationml.tags+xml"/>
  <Override PartName="/ppt/notesSlides/notesSlide14.xml" ContentType="application/vnd.openxmlformats-officedocument.presentationml.notesSlide+xml"/>
  <Override PartName="/ppt/tags/tag7.xml" ContentType="application/vnd.openxmlformats-officedocument.presentationml.tags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tags/tag8.xml" ContentType="application/vnd.openxmlformats-officedocument.presentationml.tags+xml"/>
  <Override PartName="/ppt/notesSlides/notesSlide17.xml" ContentType="application/vnd.openxmlformats-officedocument.presentationml.notesSlide+xml"/>
  <Override PartName="/ppt/tags/tag9.xml" ContentType="application/vnd.openxmlformats-officedocument.presentationml.tags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tags/tag10.xml" ContentType="application/vnd.openxmlformats-officedocument.presentationml.tags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9"/>
  </p:notesMasterIdLst>
  <p:sldIdLst>
    <p:sldId id="2085" r:id="rId2"/>
    <p:sldId id="2070" r:id="rId3"/>
    <p:sldId id="2086" r:id="rId4"/>
    <p:sldId id="2065" r:id="rId5"/>
    <p:sldId id="2087" r:id="rId6"/>
    <p:sldId id="2100" r:id="rId7"/>
    <p:sldId id="2072" r:id="rId8"/>
    <p:sldId id="2088" r:id="rId9"/>
    <p:sldId id="2090" r:id="rId10"/>
    <p:sldId id="2091" r:id="rId11"/>
    <p:sldId id="2092" r:id="rId12"/>
    <p:sldId id="2074" r:id="rId13"/>
    <p:sldId id="2076" r:id="rId14"/>
    <p:sldId id="2101" r:id="rId15"/>
    <p:sldId id="2078" r:id="rId16"/>
    <p:sldId id="2093" r:id="rId17"/>
    <p:sldId id="2083" r:id="rId18"/>
    <p:sldId id="2077" r:id="rId19"/>
    <p:sldId id="2103" r:id="rId20"/>
    <p:sldId id="2082" r:id="rId21"/>
    <p:sldId id="2094" r:id="rId22"/>
    <p:sldId id="2095" r:id="rId23"/>
    <p:sldId id="2102" r:id="rId24"/>
    <p:sldId id="2096" r:id="rId25"/>
    <p:sldId id="2097" r:id="rId26"/>
    <p:sldId id="2098" r:id="rId27"/>
    <p:sldId id="2099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3B2"/>
    <a:srgbClr val="5215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86" autoAdjust="0"/>
    <p:restoredTop sz="94438" autoAdjust="0"/>
  </p:normalViewPr>
  <p:slideViewPr>
    <p:cSldViewPr snapToGrid="0">
      <p:cViewPr varScale="1">
        <p:scale>
          <a:sx n="109" d="100"/>
          <a:sy n="109" d="100"/>
        </p:scale>
        <p:origin x="38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emf"/><Relationship Id="rId1" Type="http://schemas.openxmlformats.org/officeDocument/2006/relationships/image" Target="../media/image16.emf"/><Relationship Id="rId5" Type="http://schemas.openxmlformats.org/officeDocument/2006/relationships/image" Target="../media/image20.emf"/><Relationship Id="rId4" Type="http://schemas.openxmlformats.org/officeDocument/2006/relationships/image" Target="../media/image19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e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image" Target="../media/image48.emf"/><Relationship Id="rId1" Type="http://schemas.openxmlformats.org/officeDocument/2006/relationships/image" Target="../media/image47.emf"/><Relationship Id="rId4" Type="http://schemas.openxmlformats.org/officeDocument/2006/relationships/image" Target="../media/image50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2951EC-9D4F-44FE-8E6A-CA39E4A2FCEC}" type="datetimeFigureOut">
              <a:rPr lang="en-CA" smtClean="0"/>
              <a:t>18/09/2019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00C806-9C87-46C8-9559-EC2E11F66D4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024609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00C806-9C87-46C8-9559-EC2E11F66D42}" type="slidenum">
              <a:rPr lang="en-CA" smtClean="0"/>
              <a:t>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019740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00C806-9C87-46C8-9559-EC2E11F66D42}" type="slidenum">
              <a:rPr lang="en-CA" smtClean="0"/>
              <a:t>10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998789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00C806-9C87-46C8-9559-EC2E11F66D42}" type="slidenum">
              <a:rPr lang="en-CA" smtClean="0"/>
              <a:t>11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287673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5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42965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5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48611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5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79507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5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36297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00C806-9C87-46C8-9559-EC2E11F66D42}" type="slidenum">
              <a:rPr lang="en-CA" smtClean="0"/>
              <a:t>16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554286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5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479954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5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713455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00C806-9C87-46C8-9559-EC2E11F66D42}" type="slidenum">
              <a:rPr lang="en-CA" smtClean="0"/>
              <a:t>19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01027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7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71450" indent="-171450" defTabSz="914400" eaLnBrk="1" hangingPunct="1">
              <a:spcBef>
                <a:spcPct val="0"/>
              </a:spcBef>
              <a:buFontTx/>
              <a:buChar char="-"/>
            </a:pPr>
            <a:endParaRPr lang="en-US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490486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5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622828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00C806-9C87-46C8-9559-EC2E11F66D42}" type="slidenum">
              <a:rPr lang="en-CA" smtClean="0"/>
              <a:t>21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1531798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00C806-9C87-46C8-9559-EC2E11F66D42}" type="slidenum">
              <a:rPr lang="en-CA" smtClean="0"/>
              <a:t>22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4896491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00C806-9C87-46C8-9559-EC2E11F66D42}" type="slidenum">
              <a:rPr lang="en-CA" smtClean="0"/>
              <a:t>23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0739848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00C806-9C87-46C8-9559-EC2E11F66D42}" type="slidenum">
              <a:rPr lang="en-CA" smtClean="0"/>
              <a:t>24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6100738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00C806-9C87-46C8-9559-EC2E11F66D42}" type="slidenum">
              <a:rPr lang="en-CA" smtClean="0"/>
              <a:t>25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5358274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00C806-9C87-46C8-9559-EC2E11F66D42}" type="slidenum">
              <a:rPr lang="en-CA" smtClean="0"/>
              <a:t>26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0196402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00C806-9C87-46C8-9559-EC2E11F66D42}" type="slidenum">
              <a:rPr lang="en-CA" smtClean="0"/>
              <a:t>27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046983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00C806-9C87-46C8-9559-EC2E11F66D42}" type="slidenum">
              <a:rPr lang="en-CA" smtClean="0"/>
              <a:t>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397120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5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33692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00C806-9C87-46C8-9559-EC2E11F66D42}" type="slidenum">
              <a:rPr lang="en-CA" smtClean="0"/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885946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00C806-9C87-46C8-9559-EC2E11F66D42}" type="slidenum">
              <a:rPr lang="en-CA" smtClean="0"/>
              <a:t>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622472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5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27761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00C806-9C87-46C8-9559-EC2E11F66D42}" type="slidenum">
              <a:rPr lang="en-CA" smtClean="0"/>
              <a:t>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90349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00C806-9C87-46C8-9559-EC2E11F66D42}" type="slidenum">
              <a:rPr lang="en-CA" smtClean="0"/>
              <a:t>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089428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56357-5AFD-4EB7-B8A7-C95F55F77E74}" type="datetimeFigureOut">
              <a:rPr lang="en-CA" smtClean="0"/>
              <a:t>18/09/2019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1CF9F-8355-4248-9A9C-612DDD6D578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173087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56357-5AFD-4EB7-B8A7-C95F55F77E74}" type="datetimeFigureOut">
              <a:rPr lang="en-CA" smtClean="0"/>
              <a:t>18/09/2019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1CF9F-8355-4248-9A9C-612DDD6D578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253479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56357-5AFD-4EB7-B8A7-C95F55F77E74}" type="datetimeFigureOut">
              <a:rPr lang="en-CA" smtClean="0"/>
              <a:t>18/09/2019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1CF9F-8355-4248-9A9C-612DDD6D578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250968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56357-5AFD-4EB7-B8A7-C95F55F77E74}" type="datetimeFigureOut">
              <a:rPr lang="en-CA" smtClean="0"/>
              <a:t>18/09/2019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1CF9F-8355-4248-9A9C-612DDD6D578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117326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56357-5AFD-4EB7-B8A7-C95F55F77E74}" type="datetimeFigureOut">
              <a:rPr lang="en-CA" smtClean="0"/>
              <a:t>18/09/2019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1CF9F-8355-4248-9A9C-612DDD6D578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678051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56357-5AFD-4EB7-B8A7-C95F55F77E74}" type="datetimeFigureOut">
              <a:rPr lang="en-CA" smtClean="0"/>
              <a:t>18/09/2019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1CF9F-8355-4248-9A9C-612DDD6D578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572957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56357-5AFD-4EB7-B8A7-C95F55F77E74}" type="datetimeFigureOut">
              <a:rPr lang="en-CA" smtClean="0"/>
              <a:t>18/09/2019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1CF9F-8355-4248-9A9C-612DDD6D578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413579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56357-5AFD-4EB7-B8A7-C95F55F77E74}" type="datetimeFigureOut">
              <a:rPr lang="en-CA" smtClean="0"/>
              <a:t>18/09/2019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1CF9F-8355-4248-9A9C-612DDD6D578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807697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56357-5AFD-4EB7-B8A7-C95F55F77E74}" type="datetimeFigureOut">
              <a:rPr lang="en-CA" smtClean="0"/>
              <a:t>18/09/2019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1CF9F-8355-4248-9A9C-612DDD6D578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104152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56357-5AFD-4EB7-B8A7-C95F55F77E74}" type="datetimeFigureOut">
              <a:rPr lang="en-CA" smtClean="0"/>
              <a:t>18/09/2019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1CF9F-8355-4248-9A9C-612DDD6D578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848522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56357-5AFD-4EB7-B8A7-C95F55F77E74}" type="datetimeFigureOut">
              <a:rPr lang="en-CA" smtClean="0"/>
              <a:t>18/09/2019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1CF9F-8355-4248-9A9C-612DDD6D578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844056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356357-5AFD-4EB7-B8A7-C95F55F77E74}" type="datetimeFigureOut">
              <a:rPr lang="en-CA" smtClean="0"/>
              <a:t>18/09/2019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11CF9F-8355-4248-9A9C-612DDD6D578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704195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21.emf"/><Relationship Id="rId5" Type="http://schemas.openxmlformats.org/officeDocument/2006/relationships/oleObject" Target="../embeddings/oleObject7.bin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25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29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.xml"/><Relationship Id="rId4" Type="http://schemas.openxmlformats.org/officeDocument/2006/relationships/image" Target="../media/image31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1.emf"/><Relationship Id="rId2" Type="http://schemas.openxmlformats.org/officeDocument/2006/relationships/tags" Target="../tags/tag7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8.bin"/><Relationship Id="rId5" Type="http://schemas.openxmlformats.org/officeDocument/2006/relationships/image" Target="../media/image32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34.png"/><Relationship Id="rId5" Type="http://schemas.openxmlformats.org/officeDocument/2006/relationships/image" Target="../media/image33.emf"/><Relationship Id="rId4" Type="http://schemas.openxmlformats.org/officeDocument/2006/relationships/oleObject" Target="../embeddings/oleObject9.bin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notesSlide" Target="../notesSlides/notesSlide17.xml"/><Relationship Id="rId7" Type="http://schemas.openxmlformats.org/officeDocument/2006/relationships/image" Target="../media/image38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.xml"/><Relationship Id="rId6" Type="http://schemas.openxmlformats.org/officeDocument/2006/relationships/image" Target="../media/image37.emf"/><Relationship Id="rId5" Type="http://schemas.openxmlformats.org/officeDocument/2006/relationships/image" Target="../media/image36.gif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emf"/><Relationship Id="rId3" Type="http://schemas.openxmlformats.org/officeDocument/2006/relationships/slideLayout" Target="../slideLayouts/slideLayout1.xml"/><Relationship Id="rId7" Type="http://schemas.openxmlformats.org/officeDocument/2006/relationships/oleObject" Target="../embeddings/oleObject10.bin"/><Relationship Id="rId2" Type="http://schemas.openxmlformats.org/officeDocument/2006/relationships/tags" Target="../tags/tag9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4.jpeg"/><Relationship Id="rId12" Type="http://schemas.openxmlformats.org/officeDocument/2006/relationships/image" Target="../media/image9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6" Type="http://schemas.openxmlformats.org/officeDocument/2006/relationships/image" Target="../media/image3.jpeg"/><Relationship Id="rId11" Type="http://schemas.openxmlformats.org/officeDocument/2006/relationships/image" Target="../media/image8.jpeg"/><Relationship Id="rId5" Type="http://schemas.openxmlformats.org/officeDocument/2006/relationships/image" Target="../media/image2.png"/><Relationship Id="rId10" Type="http://schemas.openxmlformats.org/officeDocument/2006/relationships/image" Target="../media/image7.jpeg"/><Relationship Id="rId4" Type="http://schemas.openxmlformats.org/officeDocument/2006/relationships/image" Target="../media/image1.jpeg"/><Relationship Id="rId9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0.xml"/><Relationship Id="rId5" Type="http://schemas.openxmlformats.org/officeDocument/2006/relationships/image" Target="../media/image46.jpg"/><Relationship Id="rId4" Type="http://schemas.openxmlformats.org/officeDocument/2006/relationships/image" Target="../media/image45.jp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emf"/><Relationship Id="rId3" Type="http://schemas.openxmlformats.org/officeDocument/2006/relationships/notesSlide" Target="../notesSlides/notesSlide21.xml"/><Relationship Id="rId7" Type="http://schemas.openxmlformats.org/officeDocument/2006/relationships/oleObject" Target="../embeddings/oleObject12.bin"/><Relationship Id="rId12" Type="http://schemas.openxmlformats.org/officeDocument/2006/relationships/image" Target="../media/image50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51.png"/><Relationship Id="rId11" Type="http://schemas.openxmlformats.org/officeDocument/2006/relationships/oleObject" Target="../embeddings/oleObject14.bin"/><Relationship Id="rId5" Type="http://schemas.openxmlformats.org/officeDocument/2006/relationships/image" Target="../media/image47.emf"/><Relationship Id="rId10" Type="http://schemas.openxmlformats.org/officeDocument/2006/relationships/image" Target="../media/image49.emf"/><Relationship Id="rId4" Type="http://schemas.openxmlformats.org/officeDocument/2006/relationships/oleObject" Target="../embeddings/oleObject11.bin"/><Relationship Id="rId9" Type="http://schemas.openxmlformats.org/officeDocument/2006/relationships/oleObject" Target="../embeddings/oleObject13.bin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mlalgorithm.wordpress.com/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4.jpg"/><Relationship Id="rId4" Type="http://schemas.openxmlformats.org/officeDocument/2006/relationships/image" Target="../media/image5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6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0.e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13" Type="http://schemas.openxmlformats.org/officeDocument/2006/relationships/image" Target="../media/image20.emf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17.emf"/><Relationship Id="rId12" Type="http://schemas.openxmlformats.org/officeDocument/2006/relationships/oleObject" Target="../embeddings/oleObject6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3.bin"/><Relationship Id="rId11" Type="http://schemas.openxmlformats.org/officeDocument/2006/relationships/image" Target="../media/image19.emf"/><Relationship Id="rId5" Type="http://schemas.openxmlformats.org/officeDocument/2006/relationships/image" Target="../media/image16.emf"/><Relationship Id="rId10" Type="http://schemas.openxmlformats.org/officeDocument/2006/relationships/oleObject" Target="../embeddings/oleObject5.bin"/><Relationship Id="rId4" Type="http://schemas.openxmlformats.org/officeDocument/2006/relationships/oleObject" Target="../embeddings/oleObject2.bin"/><Relationship Id="rId9" Type="http://schemas.openxmlformats.org/officeDocument/2006/relationships/image" Target="../media/image18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2785729"/>
            <a:ext cx="12192000" cy="638179"/>
          </a:xfrm>
          <a:prstGeom prst="rect">
            <a:avLst/>
          </a:prstGeom>
          <a:solidFill>
            <a:srgbClr val="3333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7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Multivariate Associative Techniques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ABFE507-4444-4862-9E09-2D0E57C78C5A}"/>
              </a:ext>
            </a:extLst>
          </p:cNvPr>
          <p:cNvSpPr/>
          <p:nvPr/>
        </p:nvSpPr>
        <p:spPr>
          <a:xfrm>
            <a:off x="4366022" y="3858696"/>
            <a:ext cx="345998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Bratislav Misic</a:t>
            </a:r>
          </a:p>
          <a:p>
            <a:pPr algn="ctr"/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McConnell Brain Imaging Centre</a:t>
            </a:r>
          </a:p>
          <a:p>
            <a:pPr algn="ctr"/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Montréal Neurological Institute</a:t>
            </a:r>
          </a:p>
          <a:p>
            <a:pPr algn="ctr"/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McGill University</a:t>
            </a:r>
          </a:p>
        </p:txBody>
      </p:sp>
    </p:spTree>
    <p:extLst>
      <p:ext uri="{BB962C8B-B14F-4D97-AF65-F5344CB8AC3E}">
        <p14:creationId xmlns:p14="http://schemas.microsoft.com/office/powerpoint/2010/main" val="1719158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"/>
            <a:ext cx="12192000" cy="631479"/>
          </a:xfrm>
          <a:prstGeom prst="rect">
            <a:avLst/>
          </a:prstGeom>
          <a:solidFill>
            <a:srgbClr val="3333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A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Maximzing</a:t>
            </a: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variance</a:t>
            </a:r>
          </a:p>
        </p:txBody>
      </p:sp>
      <p:sp>
        <p:nvSpPr>
          <p:cNvPr id="5" name="AutoShape 2" descr="https://outlook.office.com/owa/service.svc/s/GetFileAttachment?id=AAMkAGI4MTVkM2QxLWUxOTUtNDI1Mi1hNGY1LTJjN2VlOTRlZTllYgBGAAAAAABAozJUsH9XQKHpwbW8m%2BieBwCxx5lMJOThS4Z5osxpTroEAAAAErITAABQ3RtVcPB2QYfcdSGxA%2BgRAACqtnVRAAABEgAQADM9cs0CFeJLnV9g2GowFac%3D&amp;X-OWA-CANARY=vWaWcW0tg0GSzosIby_QTsB9l7kXdtQYvl4t3i59b9ED8S0uhVYR8UZD-xIQFi8AF-LfN6leJYk.&amp;isImagePreview=True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cxnSp>
        <p:nvCxnSpPr>
          <p:cNvPr id="12" name="Straight Connector 11"/>
          <p:cNvCxnSpPr/>
          <p:nvPr/>
        </p:nvCxnSpPr>
        <p:spPr>
          <a:xfrm>
            <a:off x="0" y="6572238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0" y="6601925"/>
            <a:ext cx="2125903" cy="25391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CA" sz="105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Hotelling</a:t>
            </a:r>
            <a:r>
              <a:rPr lang="en-CA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(1933) J </a:t>
            </a:r>
            <a:r>
              <a:rPr lang="en-CA" sz="105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Educ</a:t>
            </a:r>
            <a:r>
              <a:rPr lang="en-CA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CA" sz="105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Psychol</a:t>
            </a:r>
            <a:endParaRPr lang="en-CA" sz="1050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196EE7A-5E52-4FC3-95DE-FAFF31E5A4EE}"/>
                  </a:ext>
                </a:extLst>
              </p:cNvPr>
              <p:cNvSpPr txBox="1"/>
              <p:nvPr/>
            </p:nvSpPr>
            <p:spPr>
              <a:xfrm>
                <a:off x="260513" y="775948"/>
                <a:ext cx="5813716" cy="57167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Clr>
                    <a:srgbClr val="3333B2"/>
                  </a:buClr>
                  <a:buFont typeface="Wingdings" panose="05000000000000000000" pitchFamily="2" charset="2"/>
                  <a:buChar char="§"/>
                </a:pPr>
                <a:r>
                  <a:rPr lang="en-CA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want to find a new variable </a:t>
                </a:r>
                <a14:m>
                  <m:oMath xmlns:m="http://schemas.openxmlformats.org/officeDocument/2006/math">
                    <m:r>
                      <a:rPr lang="en-CA" b="1" i="0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𝐳</m:t>
                    </m:r>
                    <m:r>
                      <a:rPr lang="en-CA" b="1" i="0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=</m:t>
                    </m:r>
                    <m:r>
                      <a:rPr lang="en-CA" b="1" i="0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𝐗𝐮</m:t>
                    </m:r>
                  </m:oMath>
                </a14:m>
                <a:endParaRPr lang="en-CA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285750" indent="-285750">
                  <a:buClr>
                    <a:srgbClr val="3333B2"/>
                  </a:buClr>
                  <a:buFont typeface="Wingdings" panose="05000000000000000000" pitchFamily="2" charset="2"/>
                  <a:buChar char="§"/>
                </a:pPr>
                <a:endParaRPr lang="en-CA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285750" indent="-285750">
                  <a:buClr>
                    <a:srgbClr val="3333B2"/>
                  </a:buClr>
                  <a:buFont typeface="Wingdings" panose="05000000000000000000" pitchFamily="2" charset="2"/>
                  <a:buChar char="§"/>
                </a:pPr>
                <a:r>
                  <a:rPr lang="en-CA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choose </a:t>
                </a:r>
                <a14:m>
                  <m:oMath xmlns:m="http://schemas.openxmlformats.org/officeDocument/2006/math">
                    <m:r>
                      <a:rPr lang="en-CA" b="1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𝐮</m:t>
                    </m:r>
                  </m:oMath>
                </a14:m>
                <a:r>
                  <a:rPr lang="en-CA" b="1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</a:t>
                </a:r>
                <a:r>
                  <a:rPr lang="en-CA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to maximize </a:t>
                </a:r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𝑣𝑎𝑟</m:t>
                    </m:r>
                    <m:r>
                      <a:rPr lang="en-CA" b="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(</m:t>
                    </m:r>
                    <m:r>
                      <a:rPr lang="en-CA" b="1" i="0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𝐳</m:t>
                    </m:r>
                    <m:r>
                      <a:rPr lang="en-CA" b="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)</m:t>
                    </m:r>
                  </m:oMath>
                </a14:m>
                <a:r>
                  <a:rPr lang="en-CA" b="1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</a:t>
                </a:r>
                <a:br>
                  <a:rPr lang="en-CA" b="1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</a:br>
                <a:r>
                  <a:rPr lang="en-CA" b="1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/>
                </a:r>
                <a:br>
                  <a:rPr lang="en-CA" b="1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</a:br>
                <a:r>
                  <a:rPr lang="en-CA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under the constraint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CA" b="1" i="1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sSupPr>
                      <m:e>
                        <m:r>
                          <a:rPr lang="en-CA" b="1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𝐮</m:t>
                        </m:r>
                      </m:e>
                      <m:sup>
                        <m:r>
                          <a:rPr lang="en-CA" b="1" i="0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′</m:t>
                        </m:r>
                      </m:sup>
                    </m:sSup>
                    <m:r>
                      <a:rPr lang="en-CA" b="1" i="0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𝐮</m:t>
                    </m:r>
                    <m:r>
                      <a:rPr lang="en-CA" b="1" i="0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=</m:t>
                    </m:r>
                    <m:r>
                      <a:rPr lang="en-CA" b="1" i="0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𝟏</m:t>
                    </m:r>
                  </m:oMath>
                </a14:m>
                <a:endParaRPr lang="en-CA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285750" indent="-285750">
                  <a:buClr>
                    <a:srgbClr val="3333B2"/>
                  </a:buClr>
                  <a:buFont typeface="Wingdings" panose="05000000000000000000" pitchFamily="2" charset="2"/>
                  <a:buChar char="§"/>
                </a:pPr>
                <a:endParaRPr lang="en-CA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285750" indent="-285750">
                  <a:buClr>
                    <a:srgbClr val="3333B2"/>
                  </a:buClr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𝑣𝑎𝑟</m:t>
                    </m:r>
                    <m:d>
                      <m:dPr>
                        <m:ctrlPr>
                          <a:rPr lang="en-CA" b="0" i="1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dPr>
                      <m:e>
                        <m:r>
                          <a:rPr lang="en-CA" b="1" i="1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𝒛</m:t>
                        </m:r>
                      </m:e>
                    </m:d>
                    <m:r>
                      <a:rPr lang="en-CA" b="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=</m:t>
                    </m:r>
                    <m:f>
                      <m:fPr>
                        <m:ctrlPr>
                          <a:rPr lang="en-CA" b="0" i="1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fPr>
                      <m:num>
                        <m:r>
                          <a:rPr lang="en-CA" b="0" i="1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1</m:t>
                        </m:r>
                      </m:num>
                      <m:den>
                        <m:r>
                          <a:rPr lang="en-CA" b="0" i="1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𝑛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−1</m:t>
                        </m:r>
                      </m:den>
                    </m:f>
                    <m:sSup>
                      <m:sSupPr>
                        <m:ctrlPr>
                          <a:rPr lang="en-CA" b="1" i="1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sSupPr>
                      <m:e>
                        <m:r>
                          <a:rPr lang="en-CA" b="1" i="0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𝐮</m:t>
                        </m:r>
                      </m:e>
                      <m:sup>
                        <m:r>
                          <a:rPr lang="en-CA" b="1" i="0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′</m:t>
                        </m:r>
                      </m:sup>
                    </m:sSup>
                    <m:sSup>
                      <m:sSupPr>
                        <m:ctrlPr>
                          <a:rPr lang="en-CA" b="1" i="1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sSupPr>
                      <m:e>
                        <m:r>
                          <a:rPr lang="en-CA" b="1" i="0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𝐗</m:t>
                        </m:r>
                      </m:e>
                      <m:sup>
                        <m:r>
                          <a:rPr lang="en-CA" b="1" i="0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′</m:t>
                        </m:r>
                      </m:sup>
                    </m:sSup>
                    <m:r>
                      <a:rPr lang="en-CA" b="1" i="0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𝐗𝐮</m:t>
                    </m:r>
                    <m:r>
                      <a:rPr lang="en-CA" b="0" i="0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=</m:t>
                    </m:r>
                    <m:r>
                      <a:rPr lang="en-CA" b="1" i="0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𝐮</m:t>
                    </m:r>
                    <m:r>
                      <a:rPr lang="en-CA" b="1" i="0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′</m:t>
                    </m:r>
                    <m:r>
                      <a:rPr lang="en-CA" b="1" i="0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𝐑𝐮</m:t>
                    </m:r>
                  </m:oMath>
                </a14:m>
                <a:r>
                  <a:rPr lang="en-CA" b="1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</a:t>
                </a:r>
                <a:br>
                  <a:rPr lang="en-CA" b="1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</a:br>
                <a:r>
                  <a:rPr lang="en-CA" b="1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/>
                </a:r>
                <a:br>
                  <a:rPr lang="en-CA" b="1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</a:br>
                <a:r>
                  <a:rPr lang="en-CA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en-CA" b="1" i="1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𝐑</m:t>
                    </m:r>
                    <m:r>
                      <a:rPr lang="en-CA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=</m:t>
                    </m:r>
                    <m:f>
                      <m:fPr>
                        <m:ctrlPr>
                          <a:rPr lang="en-CA" i="1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fPr>
                      <m:num>
                        <m:r>
                          <a:rPr lang="en-CA" i="1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1</m:t>
                        </m:r>
                      </m:num>
                      <m:den>
                        <m:r>
                          <a:rPr lang="en-CA" i="1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𝑛</m:t>
                        </m:r>
                        <m:r>
                          <a:rPr lang="en-CA" i="1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−1</m:t>
                        </m:r>
                      </m:den>
                    </m:f>
                    <m:sSup>
                      <m:sSupPr>
                        <m:ctrlPr>
                          <a:rPr lang="en-CA" b="1" i="1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sSupPr>
                      <m:e>
                        <m:r>
                          <a:rPr lang="en-CA" b="1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𝐗</m:t>
                        </m:r>
                      </m:e>
                      <m:sup>
                        <m:r>
                          <a:rPr lang="en-CA" b="1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′</m:t>
                        </m:r>
                      </m:sup>
                    </m:sSup>
                    <m:r>
                      <a:rPr lang="en-CA" b="1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𝐗</m:t>
                    </m:r>
                    <m:r>
                      <a:rPr lang="en-CA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 </m:t>
                    </m:r>
                  </m:oMath>
                </a14:m>
                <a:endParaRPr lang="en-CA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285750" indent="-285750">
                  <a:buClr>
                    <a:srgbClr val="3333B2"/>
                  </a:buClr>
                  <a:buFont typeface="Wingdings" panose="05000000000000000000" pitchFamily="2" charset="2"/>
                  <a:buChar char="§"/>
                </a:pPr>
                <a:endParaRPr lang="en-CA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285750" indent="-285750">
                  <a:buClr>
                    <a:srgbClr val="3333B2"/>
                  </a:buClr>
                  <a:buFont typeface="Wingdings" panose="05000000000000000000" pitchFamily="2" charset="2"/>
                  <a:buChar char="§"/>
                </a:pPr>
                <a:r>
                  <a:rPr lang="en-CA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define </a:t>
                </a:r>
                <a:r>
                  <a:rPr lang="en-CA" dirty="0" err="1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Lagrangian</a:t>
                </a:r>
                <a:r>
                  <a:rPr lang="en-CA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𝐿</m:t>
                    </m:r>
                    <m:r>
                      <a:rPr lang="en-CA" b="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=</m:t>
                    </m:r>
                    <m:sSup>
                      <m:sSupPr>
                        <m:ctrlPr>
                          <a:rPr lang="en-CA" b="1" i="1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sSupPr>
                      <m:e>
                        <m:r>
                          <a:rPr lang="en-CA" b="1" i="0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𝐮</m:t>
                        </m:r>
                      </m:e>
                      <m:sup>
                        <m:r>
                          <a:rPr lang="en-CA" b="1" i="0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′</m:t>
                        </m:r>
                      </m:sup>
                    </m:sSup>
                    <m:r>
                      <a:rPr lang="en-CA" b="1" i="0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𝐑𝐮</m:t>
                    </m:r>
                    <m:r>
                      <a:rPr lang="en-CA" b="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−</m:t>
                    </m:r>
                    <m:r>
                      <a:rPr lang="en-CA" b="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𝜆</m:t>
                    </m:r>
                    <m:r>
                      <a:rPr lang="en-CA" b="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(</m:t>
                    </m:r>
                    <m:sSup>
                      <m:sSupPr>
                        <m:ctrlPr>
                          <a:rPr lang="en-CA" b="1" i="1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sSupPr>
                      <m:e>
                        <m:r>
                          <a:rPr lang="en-CA" b="1" i="0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𝐮</m:t>
                        </m:r>
                      </m:e>
                      <m:sup>
                        <m:r>
                          <a:rPr lang="en-CA" b="1" i="0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′</m:t>
                        </m:r>
                      </m:sup>
                    </m:sSup>
                    <m:r>
                      <a:rPr lang="en-CA" b="1" i="0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𝐮</m:t>
                    </m:r>
                    <m:r>
                      <a:rPr lang="en-CA" b="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−1)</m:t>
                    </m:r>
                  </m:oMath>
                </a14:m>
                <a:endParaRPr lang="en-CA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285750" indent="-285750">
                  <a:buClr>
                    <a:srgbClr val="3333B2"/>
                  </a:buClr>
                  <a:buFont typeface="Wingdings" panose="05000000000000000000" pitchFamily="2" charset="2"/>
                  <a:buChar char="§"/>
                </a:pPr>
                <a:endParaRPr lang="en-CA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285750" indent="-285750">
                  <a:buClr>
                    <a:srgbClr val="3333B2"/>
                  </a:buClr>
                  <a:buFont typeface="Wingdings" panose="05000000000000000000" pitchFamily="2" charset="2"/>
                  <a:buChar char="§"/>
                </a:pPr>
                <a:r>
                  <a:rPr lang="en-CA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find maximum</a:t>
                </a:r>
                <a:r>
                  <a:rPr lang="en-CA" dirty="0">
                    <a:ea typeface="Tahoma" panose="020B0604030504040204" pitchFamily="34" charset="0"/>
                    <a:cs typeface="Tahoma" panose="020B0604030504040204" pitchFamily="34" charset="0"/>
                  </a:rPr>
                  <a:t>: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CA" i="1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fPr>
                      <m:num>
                        <m:r>
                          <a:rPr lang="en-CA" i="1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𝜕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𝐿</m:t>
                        </m:r>
                      </m:num>
                      <m:den>
                        <m:r>
                          <a:rPr lang="en-CA" i="1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𝜕</m:t>
                        </m:r>
                        <m:r>
                          <a:rPr lang="en-CA" b="1" i="0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𝐮</m:t>
                        </m:r>
                      </m:den>
                    </m:f>
                    <m:r>
                      <a:rPr lang="en-CA" b="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=2</m:t>
                    </m:r>
                    <m:r>
                      <a:rPr lang="en-CA" b="1" i="0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𝐑𝐮</m:t>
                    </m:r>
                    <m:r>
                      <a:rPr lang="en-CA" b="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 −2</m:t>
                    </m:r>
                    <m:r>
                      <a:rPr lang="en-CA" b="1" i="0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𝐮</m:t>
                    </m:r>
                    <m:r>
                      <a:rPr lang="en-CA" b="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𝜆</m:t>
                    </m:r>
                    <m:r>
                      <a:rPr lang="en-CA" b="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=0</m:t>
                    </m:r>
                  </m:oMath>
                </a14:m>
                <a:r>
                  <a:rPr lang="en-CA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/>
                </a:r>
                <a:br>
                  <a:rPr lang="en-CA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</a:br>
                <a:r>
                  <a:rPr lang="en-CA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/>
                </a:r>
                <a:br>
                  <a:rPr lang="en-CA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</a:br>
                <a14:m>
                  <m:oMath xmlns:m="http://schemas.openxmlformats.org/officeDocument/2006/math">
                    <m:r>
                      <a:rPr lang="en-CA" b="1" i="0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𝐑𝐮</m:t>
                    </m:r>
                    <m:r>
                      <a:rPr lang="en-CA" b="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=</m:t>
                    </m:r>
                    <m:r>
                      <a:rPr lang="en-CA" b="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𝜆</m:t>
                    </m:r>
                    <m:r>
                      <a:rPr lang="en-CA" b="1" i="0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𝐮</m:t>
                    </m:r>
                    <m:r>
                      <a:rPr lang="en-CA" b="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         </m:t>
                    </m:r>
                    <m:d>
                      <m:dPr>
                        <m:ctrlPr>
                          <a:rPr lang="en-CA" b="0" i="1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dPr>
                      <m:e>
                        <m:r>
                          <a:rPr lang="en-CA" b="1" i="0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𝐑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−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𝜆</m:t>
                        </m:r>
                        <m:r>
                          <a:rPr lang="en-CA" b="1" i="0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𝐈</m:t>
                        </m:r>
                      </m:e>
                    </m:d>
                    <m:r>
                      <a:rPr lang="en-CA" b="1" i="0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𝐮</m:t>
                    </m:r>
                    <m:r>
                      <a:rPr lang="en-CA" b="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=0</m:t>
                    </m:r>
                  </m:oMath>
                </a14:m>
                <a:endParaRPr lang="en-CA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285750" indent="-285750">
                  <a:buClr>
                    <a:srgbClr val="3333B2"/>
                  </a:buClr>
                  <a:buFont typeface="Wingdings" panose="05000000000000000000" pitchFamily="2" charset="2"/>
                  <a:buChar char="§"/>
                </a:pPr>
                <a:endParaRPr lang="en-CA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285750" indent="-285750">
                  <a:buClr>
                    <a:srgbClr val="3333B2"/>
                  </a:buClr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𝜆</m:t>
                    </m:r>
                    <m:r>
                      <a:rPr lang="en-CA" b="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= </m:t>
                    </m:r>
                  </m:oMath>
                </a14:m>
                <a:r>
                  <a:rPr lang="en-CA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eigenvalue, </a:t>
                </a:r>
                <a14:m>
                  <m:oMath xmlns:m="http://schemas.openxmlformats.org/officeDocument/2006/math">
                    <m:r>
                      <a:rPr lang="en-CA" b="1" i="0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𝐮</m:t>
                    </m:r>
                    <m:r>
                      <a:rPr lang="en-CA" b="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= </m:t>
                    </m:r>
                  </m:oMath>
                </a14:m>
                <a:r>
                  <a:rPr lang="en-CA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eigenvector</a:t>
                </a:r>
              </a:p>
              <a:p>
                <a:pPr marL="285750" indent="-285750">
                  <a:buClr>
                    <a:srgbClr val="3333B2"/>
                  </a:buClr>
                  <a:buFont typeface="Wingdings" panose="05000000000000000000" pitchFamily="2" charset="2"/>
                  <a:buChar char="§"/>
                </a:pPr>
                <a:endParaRPr lang="en-CA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285750" indent="-285750">
                  <a:buClr>
                    <a:srgbClr val="3333B2"/>
                  </a:buClr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𝑣𝑎𝑟</m:t>
                    </m:r>
                    <m:d>
                      <m:dPr>
                        <m:ctrlPr>
                          <a:rPr lang="en-CA" b="0" i="1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dPr>
                      <m:e>
                        <m:r>
                          <a:rPr lang="en-CA" b="1" i="0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𝐳</m:t>
                        </m:r>
                      </m:e>
                    </m:d>
                    <m:r>
                      <a:rPr lang="en-CA" b="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=</m:t>
                    </m:r>
                    <m:sSup>
                      <m:sSupPr>
                        <m:ctrlPr>
                          <a:rPr lang="en-CA" b="1" i="1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sSupPr>
                      <m:e>
                        <m:r>
                          <a:rPr lang="en-CA" b="1" i="0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𝐮</m:t>
                        </m:r>
                      </m:e>
                      <m:sup>
                        <m:r>
                          <a:rPr lang="en-CA" b="1" i="0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′</m:t>
                        </m:r>
                      </m:sup>
                    </m:sSup>
                    <m:r>
                      <a:rPr lang="en-CA" b="1" i="0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𝐑𝐮</m:t>
                    </m:r>
                    <m:r>
                      <a:rPr lang="en-CA" b="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=</m:t>
                    </m:r>
                    <m:sSup>
                      <m:sSupPr>
                        <m:ctrlPr>
                          <a:rPr lang="en-CA" b="1" i="1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sSupPr>
                      <m:e>
                        <m:r>
                          <a:rPr lang="en-CA" b="1" i="0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𝐮</m:t>
                        </m:r>
                      </m:e>
                      <m:sup>
                        <m:r>
                          <a:rPr lang="en-CA" b="1" i="0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′</m:t>
                        </m:r>
                      </m:sup>
                    </m:sSup>
                    <m:r>
                      <a:rPr lang="en-CA" b="1" i="0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𝐮</m:t>
                    </m:r>
                    <m:r>
                      <a:rPr lang="en-CA" b="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𝜆</m:t>
                    </m:r>
                    <m:r>
                      <a:rPr lang="en-CA" b="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=</m:t>
                    </m:r>
                    <m:r>
                      <a:rPr lang="en-CA" b="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𝜆</m:t>
                    </m:r>
                  </m:oMath>
                </a14:m>
                <a:endParaRPr lang="en-CA" b="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196EE7A-5E52-4FC3-95DE-FAFF31E5A4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513" y="775948"/>
                <a:ext cx="5813716" cy="5716758"/>
              </a:xfrm>
              <a:prstGeom prst="rect">
                <a:avLst/>
              </a:prstGeom>
              <a:blipFill>
                <a:blip r:embed="rId4"/>
                <a:stretch>
                  <a:fillRect l="-735" t="-533" b="-53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" name="Object 2"/>
          <p:cNvGraphicFramePr>
            <a:graphicFrameLocks noChangeAspect="1"/>
          </p:cNvGraphicFramePr>
          <p:nvPr>
            <p:extLst/>
          </p:nvPr>
        </p:nvGraphicFramePr>
        <p:xfrm>
          <a:off x="6642165" y="1260460"/>
          <a:ext cx="4181346" cy="40603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5" name="Acrobat Document" r:id="rId5" imgW="2962008" imgH="2876310" progId="Acrobat.Document.DC">
                  <p:embed/>
                </p:oleObj>
              </mc:Choice>
              <mc:Fallback>
                <p:oleObj name="Acrobat Document" r:id="rId5" imgW="2962008" imgH="2876310" progId="Acrobat.Document.DC">
                  <p:embed/>
                  <p:pic>
                    <p:nvPicPr>
                      <p:cNvPr id="3" name="Object 2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642165" y="1260460"/>
                        <a:ext cx="4181346" cy="406034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65638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"/>
            <a:ext cx="12192000" cy="631479"/>
          </a:xfrm>
          <a:prstGeom prst="rect">
            <a:avLst/>
          </a:prstGeom>
          <a:solidFill>
            <a:srgbClr val="3333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Singular value decomposition (SVD)</a:t>
            </a:r>
          </a:p>
        </p:txBody>
      </p:sp>
      <p:sp>
        <p:nvSpPr>
          <p:cNvPr id="5" name="AutoShape 2" descr="https://outlook.office.com/owa/service.svc/s/GetFileAttachment?id=AAMkAGI4MTVkM2QxLWUxOTUtNDI1Mi1hNGY1LTJjN2VlOTRlZTllYgBGAAAAAABAozJUsH9XQKHpwbW8m%2BieBwCxx5lMJOThS4Z5osxpTroEAAAAErITAABQ3RtVcPB2QYfcdSGxA%2BgRAACqtnVRAAABEgAQADM9cs0CFeJLnV9g2GowFac%3D&amp;X-OWA-CANARY=vWaWcW0tg0GSzosIby_QTsB9l7kXdtQYvl4t3i59b9ED8S0uhVYR8UZD-xIQFi8AF-LfN6leJYk.&amp;isImagePreview=True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cxnSp>
        <p:nvCxnSpPr>
          <p:cNvPr id="12" name="Straight Connector 11"/>
          <p:cNvCxnSpPr/>
          <p:nvPr/>
        </p:nvCxnSpPr>
        <p:spPr>
          <a:xfrm>
            <a:off x="0" y="6572238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0" y="6601925"/>
            <a:ext cx="244169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05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Eckart</a:t>
            </a:r>
            <a:r>
              <a:rPr lang="en-CA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&amp; Young (1936) </a:t>
            </a:r>
            <a:r>
              <a:rPr lang="en-CA" sz="105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Psychometrika</a:t>
            </a:r>
            <a:endParaRPr lang="en-CA" sz="1050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196EE7A-5E52-4FC3-95DE-FAFF31E5A4EE}"/>
                  </a:ext>
                </a:extLst>
              </p:cNvPr>
              <p:cNvSpPr txBox="1"/>
              <p:nvPr/>
            </p:nvSpPr>
            <p:spPr>
              <a:xfrm>
                <a:off x="335158" y="1339702"/>
                <a:ext cx="5263210" cy="45243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742950" lvl="1" indent="-285750">
                  <a:buClr>
                    <a:srgbClr val="3333B2"/>
                  </a:buClr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𝑆𝑉𝐷</m:t>
                    </m:r>
                    <m:d>
                      <m:dPr>
                        <m:ctrlPr>
                          <a:rPr lang="en-CA" b="0" i="1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dPr>
                      <m:e>
                        <m:r>
                          <a:rPr lang="en-CA" b="1" i="0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𝐗</m:t>
                        </m:r>
                      </m:e>
                    </m:d>
                    <m:r>
                      <a:rPr lang="en-CA" b="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=</m:t>
                    </m:r>
                    <m:r>
                      <a:rPr lang="en-CA" b="1" i="0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𝐔𝐒𝐕</m:t>
                    </m:r>
                    <m:r>
                      <a:rPr lang="en-CA" b="1" i="0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′</m:t>
                    </m:r>
                  </m:oMath>
                </a14:m>
                <a:r>
                  <a:rPr lang="en-CA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</a:t>
                </a:r>
              </a:p>
              <a:p>
                <a:pPr>
                  <a:buClr>
                    <a:srgbClr val="3333B2"/>
                  </a:buClr>
                </a:pPr>
                <a:endParaRPr lang="en-CA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742950" lvl="1" indent="-285750">
                  <a:buClr>
                    <a:srgbClr val="3333B2"/>
                  </a:buClr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𝐸𝐼𝐺</m:t>
                    </m:r>
                    <m:d>
                      <m:dPr>
                        <m:ctrlPr>
                          <a:rPr lang="en-CA" b="0" i="1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CA" b="1" i="1" smtClean="0"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</m:ctrlPr>
                          </m:sSupPr>
                          <m:e>
                            <m:r>
                              <a:rPr lang="en-CA" b="1" i="0" smtClean="0"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  <m:t>𝐗</m:t>
                            </m:r>
                          </m:e>
                          <m:sup>
                            <m:r>
                              <a:rPr lang="en-CA" b="1" i="0" smtClean="0"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  <m:t>′</m:t>
                            </m:r>
                          </m:sup>
                        </m:sSup>
                        <m:r>
                          <a:rPr lang="en-CA" b="1" i="0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𝐗</m:t>
                        </m:r>
                      </m:e>
                    </m:d>
                    <m:r>
                      <a:rPr lang="en-CA" b="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=</m:t>
                    </m:r>
                    <m:r>
                      <a:rPr lang="en-CA" b="1" i="0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𝐔</m:t>
                    </m:r>
                    <m:r>
                      <a:rPr lang="en-CA" b="1" i="0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𝚲</m:t>
                    </m:r>
                    <m:r>
                      <a:rPr lang="en-CA" b="1" i="0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𝐔</m:t>
                    </m:r>
                    <m:r>
                      <a:rPr lang="en-CA" b="1" i="0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′</m:t>
                    </m:r>
                  </m:oMath>
                </a14:m>
                <a:endParaRPr lang="en-CA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742950" lvl="1" indent="-285750">
                  <a:buClr>
                    <a:srgbClr val="3333B2"/>
                  </a:buClr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𝐸𝐼𝐺</m:t>
                    </m:r>
                    <m:d>
                      <m:dPr>
                        <m:ctrlPr>
                          <a:rPr lang="en-CA" b="0" i="1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dPr>
                      <m:e>
                        <m:r>
                          <a:rPr lang="en-CA" b="1" i="0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𝐗</m:t>
                        </m:r>
                        <m:sSup>
                          <m:sSupPr>
                            <m:ctrlPr>
                              <a:rPr lang="en-CA" b="1" i="1" smtClean="0"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</m:ctrlPr>
                          </m:sSupPr>
                          <m:e>
                            <m:r>
                              <a:rPr lang="en-CA" b="1" i="0" smtClean="0"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  <m:t>𝐗</m:t>
                            </m:r>
                          </m:e>
                          <m:sup>
                            <m:r>
                              <a:rPr lang="en-CA" b="1" i="0" smtClean="0"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CA" b="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=</m:t>
                    </m:r>
                    <m:r>
                      <a:rPr lang="en-CA" b="1" i="0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𝐕</m:t>
                    </m:r>
                    <m:r>
                      <a:rPr lang="en-CA" b="1" i="0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𝚲</m:t>
                    </m:r>
                    <m:r>
                      <a:rPr lang="en-CA" b="1" i="0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𝐕</m:t>
                    </m:r>
                    <m:r>
                      <a:rPr lang="en-CA" b="1" i="0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′</m:t>
                    </m:r>
                  </m:oMath>
                </a14:m>
                <a:endParaRPr lang="en-CA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742950" lvl="1" indent="-285750">
                  <a:buClr>
                    <a:srgbClr val="3333B2"/>
                  </a:buClr>
                  <a:buFont typeface="Wingdings" panose="05000000000000000000" pitchFamily="2" charset="2"/>
                  <a:buChar char="§"/>
                </a:pPr>
                <a:endParaRPr lang="en-CA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285750" indent="-285750">
                  <a:buClr>
                    <a:srgbClr val="3333B2"/>
                  </a:buClr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CA" b="1" i="1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sSupPr>
                      <m:e>
                        <m:r>
                          <a:rPr lang="en-CA" b="1" i="0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𝐗</m:t>
                        </m:r>
                      </m:e>
                      <m:sup>
                        <m:r>
                          <a:rPr lang="en-CA" b="1" i="0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′</m:t>
                        </m:r>
                      </m:sup>
                    </m:sSup>
                    <m:r>
                      <a:rPr lang="en-CA" b="1" i="0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𝐗</m:t>
                    </m:r>
                    <m:r>
                      <a:rPr lang="en-CA" b="1" i="0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=</m:t>
                    </m:r>
                    <m:d>
                      <m:dPr>
                        <m:ctrlPr>
                          <a:rPr lang="en-CA" b="1" i="1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dPr>
                      <m:e>
                        <m:r>
                          <a:rPr lang="en-CA" b="1" i="0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𝐕</m:t>
                        </m:r>
                        <m:sSup>
                          <m:sSupPr>
                            <m:ctrlPr>
                              <a:rPr lang="en-CA" b="1" i="1" smtClean="0"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</m:ctrlPr>
                          </m:sSupPr>
                          <m:e>
                            <m:r>
                              <a:rPr lang="en-CA" b="1" i="0" smtClean="0"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  <m:t>𝐒</m:t>
                            </m:r>
                          </m:e>
                          <m:sup>
                            <m:r>
                              <a:rPr lang="en-CA" b="1" i="0" smtClean="0"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  <m:t>′</m:t>
                            </m:r>
                          </m:sup>
                        </m:sSup>
                        <m:r>
                          <a:rPr lang="en-CA" b="1" i="0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𝐔</m:t>
                        </m:r>
                        <m:r>
                          <a:rPr lang="en-CA" b="1" i="0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′</m:t>
                        </m:r>
                      </m:e>
                    </m:d>
                    <m:d>
                      <m:dPr>
                        <m:ctrlPr>
                          <a:rPr lang="en-CA" b="1" i="1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dPr>
                      <m:e>
                        <m:r>
                          <a:rPr lang="en-CA" b="1" i="0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𝐔𝐒</m:t>
                        </m:r>
                        <m:sSup>
                          <m:sSupPr>
                            <m:ctrlPr>
                              <a:rPr lang="en-CA" b="1" i="1" smtClean="0"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</m:ctrlPr>
                          </m:sSupPr>
                          <m:e>
                            <m:r>
                              <a:rPr lang="en-CA" b="1" i="0" smtClean="0"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  <m:t>𝐕</m:t>
                            </m:r>
                          </m:e>
                          <m:sup>
                            <m:r>
                              <a:rPr lang="en-CA" b="1" i="0" smtClean="0"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CA" b="1" i="0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=</m:t>
                    </m:r>
                    <m:r>
                      <a:rPr lang="en-CA" b="1" i="0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𝐕</m:t>
                    </m:r>
                    <m:sSup>
                      <m:sSupPr>
                        <m:ctrlPr>
                          <a:rPr lang="en-CA" b="1" i="1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sSupPr>
                      <m:e>
                        <m:r>
                          <a:rPr lang="en-CA" b="1" i="0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𝐒</m:t>
                        </m:r>
                      </m:e>
                      <m:sup>
                        <m:r>
                          <a:rPr lang="en-CA" b="1" i="0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CA" b="1" i="1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CA" b="1" i="1" smtClean="0"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</m:ctrlPr>
                          </m:sSupPr>
                          <m:e>
                            <m:r>
                              <a:rPr lang="en-CA" b="1" i="0" smtClean="0"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  <m:t>𝐔</m:t>
                            </m:r>
                          </m:e>
                          <m:sup>
                            <m:r>
                              <a:rPr lang="en-CA" b="1" i="0" smtClean="0"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  <m:t>′</m:t>
                            </m:r>
                          </m:sup>
                        </m:sSup>
                        <m:r>
                          <a:rPr lang="en-CA" b="1" i="0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𝐔</m:t>
                        </m:r>
                      </m:e>
                    </m:d>
                    <m:r>
                      <a:rPr lang="en-CA" b="1" i="0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𝐒</m:t>
                    </m:r>
                    <m:sSup>
                      <m:sSupPr>
                        <m:ctrlPr>
                          <a:rPr lang="en-CA" b="1" i="1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sSupPr>
                      <m:e>
                        <m:r>
                          <a:rPr lang="en-CA" b="1" i="0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𝐕</m:t>
                        </m:r>
                      </m:e>
                      <m:sup>
                        <m:r>
                          <a:rPr lang="en-CA" b="1" i="0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CA" b="1" dirty="0">
                    <a:latin typeface="Cambria Math" panose="02040503050406030204" pitchFamily="18" charset="0"/>
                    <a:ea typeface="Tahoma" panose="020B0604030504040204" pitchFamily="34" charset="0"/>
                    <a:cs typeface="Tahoma" panose="020B0604030504040204" pitchFamily="34" charset="0"/>
                  </a:rPr>
                  <a:t/>
                </a:r>
                <a:br>
                  <a:rPr lang="en-CA" b="1" dirty="0">
                    <a:latin typeface="Cambria Math" panose="02040503050406030204" pitchFamily="18" charset="0"/>
                    <a:ea typeface="Tahoma" panose="020B0604030504040204" pitchFamily="34" charset="0"/>
                    <a:cs typeface="Tahoma" panose="020B0604030504040204" pitchFamily="34" charset="0"/>
                  </a:rPr>
                </a:br>
                <a14:m>
                  <m:oMath xmlns:m="http://schemas.openxmlformats.org/officeDocument/2006/math">
                    <m:r>
                      <a:rPr lang="en-CA" b="1" i="0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=</m:t>
                    </m:r>
                    <m:r>
                      <a:rPr lang="en-CA" b="1" i="0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𝐕</m:t>
                    </m:r>
                    <m:d>
                      <m:dPr>
                        <m:ctrlPr>
                          <a:rPr lang="en-CA" b="1" i="1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CA" b="1" i="1" smtClean="0"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</m:ctrlPr>
                          </m:sSupPr>
                          <m:e>
                            <m:r>
                              <a:rPr lang="en-CA" b="1" i="0" smtClean="0"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  <m:t>𝐒</m:t>
                            </m:r>
                          </m:e>
                          <m:sup>
                            <m:r>
                              <a:rPr lang="en-CA" b="1" i="0" smtClean="0"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  <m:t>′</m:t>
                            </m:r>
                          </m:sup>
                        </m:sSup>
                        <m:r>
                          <a:rPr lang="en-CA" b="1" i="0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𝐒</m:t>
                        </m:r>
                      </m:e>
                    </m:d>
                    <m:sSup>
                      <m:sSupPr>
                        <m:ctrlPr>
                          <a:rPr lang="en-CA" b="1" i="1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sSupPr>
                      <m:e>
                        <m:r>
                          <a:rPr lang="en-CA" b="1" i="0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𝐕</m:t>
                        </m:r>
                      </m:e>
                      <m:sup>
                        <m:r>
                          <a:rPr lang="en-CA" b="1" i="0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′</m:t>
                        </m:r>
                      </m:sup>
                    </m:sSup>
                    <m:r>
                      <a:rPr lang="en-CA" b="1" i="0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=</m:t>
                    </m:r>
                    <m:r>
                      <a:rPr lang="en-CA" b="1" i="0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𝐕</m:t>
                    </m:r>
                    <m:r>
                      <a:rPr lang="en-CA" b="1" i="0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𝚲</m:t>
                    </m:r>
                    <m:r>
                      <a:rPr lang="en-CA" b="1" i="0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𝐕</m:t>
                    </m:r>
                  </m:oMath>
                </a14:m>
                <a:endParaRPr lang="en-CA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285750" indent="-285750">
                  <a:buClr>
                    <a:srgbClr val="3333B2"/>
                  </a:buClr>
                  <a:buFont typeface="Wingdings" panose="05000000000000000000" pitchFamily="2" charset="2"/>
                  <a:buChar char="§"/>
                </a:pPr>
                <a:endParaRPr lang="en-CA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285750" indent="-285750">
                  <a:buClr>
                    <a:srgbClr val="3333B2"/>
                  </a:buClr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CA" b="1" i="0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𝐗</m:t>
                    </m:r>
                    <m:sSup>
                      <m:sSupPr>
                        <m:ctrlPr>
                          <a:rPr lang="en-CA" b="1" i="1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sSupPr>
                      <m:e>
                        <m:r>
                          <a:rPr lang="en-CA" b="1" i="0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𝐗</m:t>
                        </m:r>
                      </m:e>
                      <m:sup>
                        <m:r>
                          <a:rPr lang="en-CA" b="1" i="0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′</m:t>
                        </m:r>
                      </m:sup>
                    </m:sSup>
                    <m:r>
                      <a:rPr lang="en-CA" b="1" i="0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=</m:t>
                    </m:r>
                    <m:d>
                      <m:dPr>
                        <m:ctrlPr>
                          <a:rPr lang="en-CA" b="1" i="1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dPr>
                      <m:e>
                        <m:r>
                          <a:rPr lang="en-CA" b="1" i="0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𝐔𝐒</m:t>
                        </m:r>
                        <m:sSup>
                          <m:sSupPr>
                            <m:ctrlPr>
                              <a:rPr lang="en-CA" b="1" i="1" smtClean="0"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</m:ctrlPr>
                          </m:sSupPr>
                          <m:e>
                            <m:r>
                              <a:rPr lang="en-CA" b="1" i="0" smtClean="0"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  <m:t>𝐕</m:t>
                            </m:r>
                          </m:e>
                          <m:sup>
                            <m:r>
                              <a:rPr lang="en-CA" b="1" i="0" smtClean="0"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d>
                      <m:dPr>
                        <m:ctrlPr>
                          <a:rPr lang="en-CA" b="1" i="1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dPr>
                      <m:e>
                        <m:r>
                          <a:rPr lang="en-CA" b="1" i="0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𝐕</m:t>
                        </m:r>
                        <m:sSup>
                          <m:sSupPr>
                            <m:ctrlPr>
                              <a:rPr lang="en-CA" b="1" i="1" smtClean="0"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</m:ctrlPr>
                          </m:sSupPr>
                          <m:e>
                            <m:r>
                              <a:rPr lang="en-CA" b="1" i="0" smtClean="0"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  <m:t>𝐒</m:t>
                            </m:r>
                          </m:e>
                          <m:sup>
                            <m:r>
                              <a:rPr lang="en-CA" b="1" i="0" smtClean="0"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  <m:t>′</m:t>
                            </m:r>
                          </m:sup>
                        </m:sSup>
                        <m:sSup>
                          <m:sSupPr>
                            <m:ctrlPr>
                              <a:rPr lang="en-CA" b="1" i="1" smtClean="0"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</m:ctrlPr>
                          </m:sSupPr>
                          <m:e>
                            <m:r>
                              <a:rPr lang="en-CA" b="1" i="0" smtClean="0"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  <m:t>𝐔</m:t>
                            </m:r>
                          </m:e>
                          <m:sup>
                            <m:r>
                              <a:rPr lang="en-CA" b="1" i="0" smtClean="0"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CA" b="1" i="0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=</m:t>
                    </m:r>
                    <m:r>
                      <a:rPr lang="en-CA" b="1" i="0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𝐔𝐒</m:t>
                    </m:r>
                    <m:d>
                      <m:dPr>
                        <m:ctrlPr>
                          <a:rPr lang="en-CA" b="1" i="1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CA" b="1" i="1" smtClean="0"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</m:ctrlPr>
                          </m:sSupPr>
                          <m:e>
                            <m:r>
                              <a:rPr lang="en-CA" b="1" i="0" smtClean="0"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  <m:t>𝐕</m:t>
                            </m:r>
                          </m:e>
                          <m:sup>
                            <m:r>
                              <a:rPr lang="en-CA" b="1" i="0" smtClean="0"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  <m:t>′</m:t>
                            </m:r>
                          </m:sup>
                        </m:sSup>
                        <m:r>
                          <a:rPr lang="en-CA" b="1" i="0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𝐕</m:t>
                        </m:r>
                      </m:e>
                    </m:d>
                    <m:sSup>
                      <m:sSupPr>
                        <m:ctrlPr>
                          <a:rPr lang="en-CA" b="1" i="1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sSupPr>
                      <m:e>
                        <m:r>
                          <a:rPr lang="en-CA" b="1" i="0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𝐒</m:t>
                        </m:r>
                      </m:e>
                      <m:sup>
                        <m:r>
                          <a:rPr lang="en-CA" b="1" i="0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′</m:t>
                        </m:r>
                      </m:sup>
                    </m:sSup>
                    <m:sSup>
                      <m:sSupPr>
                        <m:ctrlPr>
                          <a:rPr lang="en-CA" b="1" i="1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sSupPr>
                      <m:e>
                        <m:r>
                          <a:rPr lang="en-CA" b="1" i="0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𝐔</m:t>
                        </m:r>
                      </m:e>
                      <m:sup>
                        <m:r>
                          <a:rPr lang="en-CA" b="1" i="0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CA" b="1" dirty="0">
                    <a:latin typeface="Cambria Math" panose="02040503050406030204" pitchFamily="18" charset="0"/>
                    <a:ea typeface="Tahoma" panose="020B0604030504040204" pitchFamily="34" charset="0"/>
                    <a:cs typeface="Tahoma" panose="020B0604030504040204" pitchFamily="34" charset="0"/>
                  </a:rPr>
                  <a:t/>
                </a:r>
                <a:br>
                  <a:rPr lang="en-CA" b="1" dirty="0">
                    <a:latin typeface="Cambria Math" panose="02040503050406030204" pitchFamily="18" charset="0"/>
                    <a:ea typeface="Tahoma" panose="020B0604030504040204" pitchFamily="34" charset="0"/>
                    <a:cs typeface="Tahoma" panose="020B0604030504040204" pitchFamily="34" charset="0"/>
                  </a:rPr>
                </a:br>
                <a14:m>
                  <m:oMath xmlns:m="http://schemas.openxmlformats.org/officeDocument/2006/math">
                    <m:r>
                      <a:rPr lang="en-CA" b="1" i="0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=</m:t>
                    </m:r>
                    <m:r>
                      <a:rPr lang="en-CA" b="1" i="0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𝐔</m:t>
                    </m:r>
                    <m:d>
                      <m:dPr>
                        <m:ctrlPr>
                          <a:rPr lang="en-CA" b="1" i="1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dPr>
                      <m:e>
                        <m:r>
                          <a:rPr lang="en-CA" b="1" i="0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𝐒</m:t>
                        </m:r>
                        <m:sSup>
                          <m:sSupPr>
                            <m:ctrlPr>
                              <a:rPr lang="en-CA" b="1" i="1" smtClean="0"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</m:ctrlPr>
                          </m:sSupPr>
                          <m:e>
                            <m:r>
                              <a:rPr lang="en-CA" b="1" i="0" smtClean="0"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  <m:t>𝐒</m:t>
                            </m:r>
                          </m:e>
                          <m:sup>
                            <m:r>
                              <a:rPr lang="en-CA" b="1" i="0" smtClean="0"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sSup>
                      <m:sSupPr>
                        <m:ctrlPr>
                          <a:rPr lang="en-CA" b="1" i="1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sSupPr>
                      <m:e>
                        <m:r>
                          <a:rPr lang="en-CA" b="1" i="0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𝐔</m:t>
                        </m:r>
                      </m:e>
                      <m:sup>
                        <m:r>
                          <a:rPr lang="en-CA" b="1" i="0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′</m:t>
                        </m:r>
                      </m:sup>
                    </m:sSup>
                    <m:r>
                      <a:rPr lang="en-CA" b="1" i="0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=</m:t>
                    </m:r>
                    <m:r>
                      <a:rPr lang="en-CA" b="1" i="0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𝐔</m:t>
                    </m:r>
                    <m:r>
                      <a:rPr lang="en-CA" b="1" i="0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𝚲</m:t>
                    </m:r>
                    <m:r>
                      <a:rPr lang="en-CA" b="1" i="0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𝐔</m:t>
                    </m:r>
                    <m:r>
                      <a:rPr lang="en-CA" b="1" i="0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′</m:t>
                    </m:r>
                  </m:oMath>
                </a14:m>
                <a:endParaRPr lang="en-CA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742950" lvl="1" indent="-285750">
                  <a:buClr>
                    <a:srgbClr val="3333B2"/>
                  </a:buClr>
                  <a:buFont typeface="Wingdings" panose="05000000000000000000" pitchFamily="2" charset="2"/>
                  <a:buChar char="§"/>
                </a:pPr>
                <a:endParaRPr lang="en-CA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285750" indent="-285750">
                  <a:buClr>
                    <a:srgbClr val="3333B2"/>
                  </a:buClr>
                  <a:buFont typeface="Wingdings" panose="05000000000000000000" pitchFamily="2" charset="2"/>
                  <a:buChar char="§"/>
                </a:pPr>
                <a:r>
                  <a:rPr lang="en-CA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eigenvector of </a:t>
                </a:r>
                <a14:m>
                  <m:oMath xmlns:m="http://schemas.openxmlformats.org/officeDocument/2006/math">
                    <m:r>
                      <a:rPr lang="en-CA" b="1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𝐗</m:t>
                    </m:r>
                    <m:sSup>
                      <m:sSupPr>
                        <m:ctrlPr>
                          <a:rPr lang="en-CA" b="1" i="1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sSupPr>
                      <m:e>
                        <m:r>
                          <a:rPr lang="en-CA" b="1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𝐗</m:t>
                        </m:r>
                      </m:e>
                      <m:sup>
                        <m:r>
                          <a:rPr lang="en-CA" b="1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′</m:t>
                        </m:r>
                      </m:sup>
                    </m:sSup>
                    <m:r>
                      <a:rPr lang="en-CA" b="1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=</m:t>
                    </m:r>
                  </m:oMath>
                </a14:m>
                <a:r>
                  <a:rPr lang="en-CA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left singular vector of </a:t>
                </a:r>
                <a14:m>
                  <m:oMath xmlns:m="http://schemas.openxmlformats.org/officeDocument/2006/math">
                    <m:r>
                      <a:rPr lang="en-CA" b="1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𝐗</m:t>
                    </m:r>
                  </m:oMath>
                </a14:m>
                <a:endParaRPr lang="en-CA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285750" indent="-285750">
                  <a:buClr>
                    <a:srgbClr val="3333B2"/>
                  </a:buClr>
                  <a:buFont typeface="Wingdings" panose="05000000000000000000" pitchFamily="2" charset="2"/>
                  <a:buChar char="§"/>
                </a:pPr>
                <a:endParaRPr lang="en-CA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285750" indent="-285750">
                  <a:buClr>
                    <a:srgbClr val="3333B2"/>
                  </a:buClr>
                  <a:buFont typeface="Wingdings" panose="05000000000000000000" pitchFamily="2" charset="2"/>
                  <a:buChar char="§"/>
                </a:pPr>
                <a:r>
                  <a:rPr lang="en-CA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eigenvector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CA" b="1" i="1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sSupPr>
                      <m:e>
                        <m:r>
                          <a:rPr lang="en-CA" b="1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𝐗</m:t>
                        </m:r>
                      </m:e>
                      <m:sup>
                        <m:r>
                          <a:rPr lang="en-CA" b="1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′</m:t>
                        </m:r>
                      </m:sup>
                    </m:sSup>
                    <m:r>
                      <a:rPr lang="en-CA" b="1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𝐗</m:t>
                    </m:r>
                    <m:r>
                      <a:rPr lang="en-CA" b="0" i="0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=</m:t>
                    </m:r>
                  </m:oMath>
                </a14:m>
                <a:r>
                  <a:rPr lang="en-CA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right singular vector of </a:t>
                </a:r>
                <a14:m>
                  <m:oMath xmlns:m="http://schemas.openxmlformats.org/officeDocument/2006/math">
                    <m:r>
                      <a:rPr lang="en-CA" b="1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𝐗</m:t>
                    </m:r>
                  </m:oMath>
                </a14:m>
                <a:endParaRPr lang="en-CA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285750" indent="-285750">
                  <a:buClr>
                    <a:srgbClr val="3333B2"/>
                  </a:buClr>
                  <a:buFont typeface="Wingdings" panose="05000000000000000000" pitchFamily="2" charset="2"/>
                  <a:buChar char="§"/>
                </a:pPr>
                <a:endParaRPr lang="en-CA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285750" indent="-285750">
                  <a:buClr>
                    <a:srgbClr val="3333B2"/>
                  </a:buClr>
                  <a:buFont typeface="Wingdings" panose="05000000000000000000" pitchFamily="2" charset="2"/>
                  <a:buChar char="§"/>
                </a:pPr>
                <a:r>
                  <a:rPr lang="en-CA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eigenvalue  = squared singular value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196EE7A-5E52-4FC3-95DE-FAFF31E5A4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158" y="1339702"/>
                <a:ext cx="5263210" cy="4524315"/>
              </a:xfrm>
              <a:prstGeom prst="rect">
                <a:avLst/>
              </a:prstGeom>
              <a:blipFill>
                <a:blip r:embed="rId3"/>
                <a:stretch>
                  <a:fillRect l="-811" t="-135" b="-121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042303"/>
            <a:ext cx="5612822" cy="3119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735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34AF403-4F86-4AA5-BCBD-381E9873AB50}"/>
              </a:ext>
            </a:extLst>
          </p:cNvPr>
          <p:cNvSpPr/>
          <p:nvPr/>
        </p:nvSpPr>
        <p:spPr>
          <a:xfrm>
            <a:off x="0" y="1"/>
            <a:ext cx="12192000" cy="631479"/>
          </a:xfrm>
          <a:prstGeom prst="rect">
            <a:avLst/>
          </a:prstGeom>
          <a:solidFill>
            <a:srgbClr val="3333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A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Partial least squares</a:t>
            </a:r>
            <a:endParaRPr lang="en-CA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0" y="6572238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0" y="6601925"/>
            <a:ext cx="264367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05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Wold </a:t>
            </a:r>
            <a:r>
              <a:rPr lang="en-CA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et al. </a:t>
            </a:r>
            <a:r>
              <a:rPr lang="en-CA" sz="105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(1982; 1984) Math Stat </a:t>
            </a:r>
            <a:r>
              <a:rPr lang="en-CA" sz="105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Chem</a:t>
            </a:r>
            <a:endParaRPr lang="en-CA" sz="1050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196EE7A-5E52-4FC3-95DE-FAFF31E5A4EE}"/>
              </a:ext>
            </a:extLst>
          </p:cNvPr>
          <p:cNvSpPr txBox="1"/>
          <p:nvPr/>
        </p:nvSpPr>
        <p:spPr>
          <a:xfrm>
            <a:off x="585213" y="1062702"/>
            <a:ext cx="4311486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3333B2"/>
              </a:buClr>
              <a:buFont typeface="Wingdings" panose="05000000000000000000" pitchFamily="2" charset="2"/>
              <a:buChar char="§"/>
            </a:pP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 PCA, you decompose the original data matrix </a:t>
            </a:r>
            <a:r>
              <a:rPr lang="en-CA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</a:t>
            </a:r>
            <a:endParaRPr lang="en-CA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Clr>
                <a:srgbClr val="3333B2"/>
              </a:buClr>
              <a:buFont typeface="Wingdings" panose="05000000000000000000" pitchFamily="2" charset="2"/>
              <a:buChar char="§"/>
            </a:pPr>
            <a:endParaRPr lang="en-CA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Clr>
                <a:srgbClr val="3333B2"/>
              </a:buClr>
              <a:buFont typeface="Wingdings" panose="05000000000000000000" pitchFamily="2" charset="2"/>
              <a:buChar char="§"/>
            </a:pP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 PLS, you decompose a correlation matrix (</a:t>
            </a:r>
            <a:r>
              <a:rPr lang="en-CA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X’Y</a:t>
            </a: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 between two data matrices </a:t>
            </a:r>
            <a:r>
              <a:rPr lang="en-CA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 </a:t>
            </a: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and </a:t>
            </a:r>
            <a:r>
              <a:rPr lang="en-CA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</a:t>
            </a:r>
          </a:p>
          <a:p>
            <a:pPr marL="285750" indent="-285750">
              <a:buClr>
                <a:srgbClr val="3333B2"/>
              </a:buClr>
              <a:buFont typeface="Wingdings" panose="05000000000000000000" pitchFamily="2" charset="2"/>
              <a:buChar char="§"/>
            </a:pPr>
            <a:endParaRPr lang="en-CA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Clr>
                <a:srgbClr val="3333B2"/>
              </a:buClr>
              <a:buFont typeface="Wingdings" panose="05000000000000000000" pitchFamily="2" charset="2"/>
              <a:buChar char="§"/>
            </a:pP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get multiple </a:t>
            </a:r>
            <a:r>
              <a:rPr lang="en-CA" dirty="0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latent variables </a:t>
            </a:r>
            <a:r>
              <a:rPr lang="en-CA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(aka components, modes, variates)</a:t>
            </a:r>
            <a:endParaRPr lang="en-CA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Clr>
                <a:srgbClr val="3333B2"/>
              </a:buClr>
              <a:buFont typeface="Wingdings" panose="05000000000000000000" pitchFamily="2" charset="2"/>
              <a:buChar char="§"/>
            </a:pPr>
            <a:endParaRPr lang="en-CA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742950" lvl="1" indent="-285750">
              <a:buClr>
                <a:srgbClr val="3333B2"/>
              </a:buClr>
              <a:buFont typeface="Wingdings" panose="05000000000000000000" pitchFamily="2" charset="2"/>
              <a:buChar char="§"/>
            </a:pP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singular vectors represent the optimal weighing of original variables, </a:t>
            </a:r>
            <a:b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e.g. patterns of connectivity + patterns of behaviour</a:t>
            </a:r>
          </a:p>
          <a:p>
            <a:pPr marL="285750" indent="-285750">
              <a:buClr>
                <a:srgbClr val="3333B2"/>
              </a:buClr>
              <a:buFont typeface="Wingdings" panose="05000000000000000000" pitchFamily="2" charset="2"/>
              <a:buChar char="§"/>
            </a:pPr>
            <a:endParaRPr lang="en-CA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742950" lvl="1" indent="-285750">
              <a:buClr>
                <a:srgbClr val="3333B2"/>
              </a:buClr>
              <a:buFont typeface="Wingdings" panose="05000000000000000000" pitchFamily="2" charset="2"/>
              <a:buChar char="§"/>
            </a:pP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singular value represents the proportion of X-Y covariance accounted for by the pairing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5920" y="1626781"/>
            <a:ext cx="6551027" cy="418466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5920" y="1626781"/>
            <a:ext cx="6551027" cy="418466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5919" y="1626781"/>
            <a:ext cx="6551027" cy="418466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5919" y="1626781"/>
            <a:ext cx="6551027" cy="41846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4432165"/>
      </p:ext>
    </p:extLst>
  </p:cSld>
  <p:clrMapOvr>
    <a:masterClrMapping/>
  </p:clrMapOvr>
  <p:transition spd="med" advClick="0" advTm="18165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34AF403-4F86-4AA5-BCBD-381E9873AB50}"/>
              </a:ext>
            </a:extLst>
          </p:cNvPr>
          <p:cNvSpPr/>
          <p:nvPr/>
        </p:nvSpPr>
        <p:spPr>
          <a:xfrm>
            <a:off x="0" y="1"/>
            <a:ext cx="12192000" cy="631479"/>
          </a:xfrm>
          <a:prstGeom prst="rect">
            <a:avLst/>
          </a:prstGeom>
          <a:solidFill>
            <a:srgbClr val="3333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A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How many components to retain?</a:t>
            </a:r>
            <a:endParaRPr lang="en-CA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096" y="1389538"/>
            <a:ext cx="3832249" cy="312513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097" y="1389538"/>
            <a:ext cx="4213002" cy="31251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096" y="1389538"/>
            <a:ext cx="4213002" cy="31251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8640" y="1389538"/>
            <a:ext cx="6050292" cy="289865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2673" y="1389538"/>
            <a:ext cx="6050292" cy="289865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D27A48D-7B3C-4355-821B-868DD3156A10}"/>
              </a:ext>
            </a:extLst>
          </p:cNvPr>
          <p:cNvSpPr/>
          <p:nvPr/>
        </p:nvSpPr>
        <p:spPr>
          <a:xfrm>
            <a:off x="870732" y="5134983"/>
            <a:ext cx="734033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Clr>
                <a:srgbClr val="3333B2"/>
              </a:buClr>
              <a:buFont typeface="Wingdings" panose="05000000000000000000" pitchFamily="2" charset="2"/>
              <a:buChar char="§"/>
            </a:pPr>
            <a:r>
              <a:rPr lang="en-CA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Kaiser criterion: drop all eigenvalues lower than 1</a:t>
            </a:r>
          </a:p>
          <a:p>
            <a:pPr marL="285750" indent="-285750">
              <a:buClr>
                <a:srgbClr val="3333B2"/>
              </a:buClr>
              <a:buFont typeface="Wingdings" panose="05000000000000000000" pitchFamily="2" charset="2"/>
              <a:buChar char="§"/>
            </a:pPr>
            <a:r>
              <a:rPr lang="en-CA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“elbow” rule: look for the biggest drop-off in the scree plot</a:t>
            </a:r>
          </a:p>
          <a:p>
            <a:pPr marL="285750" indent="-285750">
              <a:buClr>
                <a:srgbClr val="3333B2"/>
              </a:buClr>
              <a:buFont typeface="Wingdings" panose="05000000000000000000" pitchFamily="2" charset="2"/>
              <a:buChar char="§"/>
            </a:pPr>
            <a:r>
              <a:rPr lang="en-CA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</a:t>
            </a:r>
            <a:r>
              <a:rPr lang="en-CA" dirty="0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ermutation test</a:t>
            </a:r>
            <a:r>
              <a:rPr lang="en-CA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which singular values are greater than expected?</a:t>
            </a:r>
          </a:p>
          <a:p>
            <a:pPr marL="285750" indent="-285750">
              <a:buClr>
                <a:srgbClr val="3333B2"/>
              </a:buClr>
              <a:buFont typeface="Wingdings" panose="05000000000000000000" pitchFamily="2" charset="2"/>
              <a:buChar char="§"/>
            </a:pPr>
            <a:endParaRPr lang="en-CA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>
            <a:off x="0" y="6572238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0" y="6601925"/>
            <a:ext cx="195277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05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Cattell (1966) </a:t>
            </a:r>
            <a:r>
              <a:rPr lang="en-CA" sz="105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Mult</a:t>
            </a:r>
            <a:r>
              <a:rPr lang="en-CA" sz="105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CA" sz="105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Behav</a:t>
            </a:r>
            <a:r>
              <a:rPr lang="en-CA" sz="105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Res</a:t>
            </a:r>
            <a:endParaRPr lang="en-CA" sz="1050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119610" y="6601925"/>
            <a:ext cx="217559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05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Thorndike (1953) </a:t>
            </a:r>
            <a:r>
              <a:rPr lang="en-CA" sz="105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Psychometrika</a:t>
            </a:r>
            <a:endParaRPr lang="en-CA" sz="1050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005183" y="6601925"/>
            <a:ext cx="218681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05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Edgington</a:t>
            </a:r>
            <a:r>
              <a:rPr lang="en-CA" sz="105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(1965; 1969) J </a:t>
            </a:r>
            <a:r>
              <a:rPr lang="en-CA" sz="105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Psychol</a:t>
            </a:r>
            <a:endParaRPr lang="en-CA" sz="1050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60448205"/>
      </p:ext>
    </p:extLst>
  </p:cSld>
  <p:clrMapOvr>
    <a:masterClrMapping/>
  </p:clrMapOvr>
  <p:transition spd="med" advClick="0" advTm="18165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34AF403-4F86-4AA5-BCBD-381E9873AB50}"/>
              </a:ext>
            </a:extLst>
          </p:cNvPr>
          <p:cNvSpPr/>
          <p:nvPr/>
        </p:nvSpPr>
        <p:spPr>
          <a:xfrm>
            <a:off x="0" y="1"/>
            <a:ext cx="12192000" cy="631479"/>
          </a:xfrm>
          <a:prstGeom prst="rect">
            <a:avLst/>
          </a:prstGeom>
          <a:solidFill>
            <a:srgbClr val="3333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A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Permutation tests when comparing maps</a:t>
            </a:r>
            <a:endParaRPr lang="en-CA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>
            <a:off x="0" y="6572238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0" y="6601925"/>
            <a:ext cx="269977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05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Alexander-Bloch et al. (2018) </a:t>
            </a:r>
            <a:r>
              <a:rPr lang="en-CA" sz="105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NeuroImage</a:t>
            </a:r>
            <a:endParaRPr lang="en-CA" sz="1050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07975" y="2129377"/>
            <a:ext cx="6036117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Clr>
                <a:srgbClr val="3333B2"/>
              </a:buClr>
              <a:buFont typeface="Wingdings" panose="05000000000000000000" pitchFamily="2" charset="2"/>
              <a:buChar char="§"/>
            </a:pPr>
            <a:r>
              <a:rPr lang="en-CA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when comparing topographic maps (i.e. observations = brain regions), simple permutation might not be enough to overcome spatial autocorrelation</a:t>
            </a:r>
          </a:p>
          <a:p>
            <a:pPr marL="285750" indent="-285750">
              <a:buClr>
                <a:srgbClr val="3333B2"/>
              </a:buClr>
              <a:buFont typeface="Wingdings" panose="05000000000000000000" pitchFamily="2" charset="2"/>
              <a:buChar char="§"/>
            </a:pPr>
            <a:endParaRPr lang="en-CA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Clr>
                <a:srgbClr val="3333B2"/>
              </a:buClr>
              <a:buFont typeface="Wingdings" panose="05000000000000000000" pitchFamily="2" charset="2"/>
              <a:buChar char="§"/>
            </a:pP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</a:t>
            </a:r>
            <a:r>
              <a:rPr lang="en-CA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xamples: comparing gene expression, morphometry, </a:t>
            </a:r>
            <a:r>
              <a:rPr lang="en-CA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cytoarchitectonics</a:t>
            </a:r>
            <a:r>
              <a:rPr lang="en-CA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etc.</a:t>
            </a:r>
          </a:p>
          <a:p>
            <a:pPr marL="285750" indent="-285750">
              <a:buClr>
                <a:srgbClr val="3333B2"/>
              </a:buClr>
              <a:buFont typeface="Wingdings" panose="05000000000000000000" pitchFamily="2" charset="2"/>
              <a:buChar char="§"/>
            </a:pPr>
            <a:endParaRPr lang="en-CA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Clr>
                <a:srgbClr val="3333B2"/>
              </a:buClr>
              <a:buFont typeface="Wingdings" panose="05000000000000000000" pitchFamily="2" charset="2"/>
              <a:buChar char="§"/>
            </a:pP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</a:t>
            </a:r>
            <a:r>
              <a:rPr lang="en-CA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 use spherical projection nulls instead (“spin tests”)</a:t>
            </a:r>
          </a:p>
        </p:txBody>
      </p:sp>
      <p:sp>
        <p:nvSpPr>
          <p:cNvPr id="2" name="AutoShape 2" descr="https://ieeexplore.ieee.org/mediastore_new/IEEE/content/media/7980534/7981494/7981504/7981504-fig-1-source-large.gif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pic>
        <p:nvPicPr>
          <p:cNvPr id="7170" name="Picture 2" descr="Fig.Â 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7750" y="1491045"/>
            <a:ext cx="4743450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46852264"/>
      </p:ext>
    </p:extLst>
  </p:cSld>
  <p:clrMapOvr>
    <a:masterClrMapping/>
  </p:clrMapOvr>
  <p:transition spd="med" advClick="0" advTm="181650"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34AF403-4F86-4AA5-BCBD-381E9873AB50}"/>
              </a:ext>
            </a:extLst>
          </p:cNvPr>
          <p:cNvSpPr/>
          <p:nvPr/>
        </p:nvSpPr>
        <p:spPr>
          <a:xfrm>
            <a:off x="0" y="1"/>
            <a:ext cx="12192000" cy="631479"/>
          </a:xfrm>
          <a:prstGeom prst="rect">
            <a:avLst/>
          </a:prstGeom>
          <a:solidFill>
            <a:srgbClr val="3333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A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Individual participants</a:t>
            </a:r>
            <a:endParaRPr lang="en-CA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3531" y="2161586"/>
            <a:ext cx="6408585" cy="3634685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87331" y="3798019"/>
            <a:ext cx="503158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Clr>
                <a:srgbClr val="3333B2"/>
              </a:buClr>
              <a:buFont typeface="Wingdings" panose="05000000000000000000" pitchFamily="2" charset="2"/>
              <a:buChar char="§"/>
            </a:pPr>
            <a:r>
              <a:rPr lang="en-CA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weights that tell us how much each variable (connection, region, behaviour) contributes to the pattern</a:t>
            </a:r>
          </a:p>
          <a:p>
            <a:pPr marL="285750" indent="-285750">
              <a:buClr>
                <a:srgbClr val="3333B2"/>
              </a:buClr>
              <a:buFont typeface="Wingdings" panose="05000000000000000000" pitchFamily="2" charset="2"/>
              <a:buChar char="§"/>
            </a:pPr>
            <a:endParaRPr lang="en-CA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Clr>
                <a:srgbClr val="3333B2"/>
              </a:buClr>
              <a:buFont typeface="Wingdings" panose="05000000000000000000" pitchFamily="2" charset="2"/>
              <a:buChar char="§"/>
            </a:pP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</a:t>
            </a:r>
            <a:r>
              <a:rPr lang="en-CA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ut every participant is different – how do individual participants express the overall pattern?</a:t>
            </a:r>
          </a:p>
          <a:p>
            <a:pPr marL="285750" indent="-285750">
              <a:buClr>
                <a:srgbClr val="3333B2"/>
              </a:buClr>
              <a:buFont typeface="Wingdings" panose="05000000000000000000" pitchFamily="2" charset="2"/>
              <a:buChar char="§"/>
            </a:pPr>
            <a:endParaRPr lang="en-CA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Clr>
                <a:srgbClr val="3333B2"/>
              </a:buClr>
              <a:buFont typeface="Wingdings" panose="05000000000000000000" pitchFamily="2" charset="2"/>
              <a:buChar char="§"/>
            </a:pP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</a:t>
            </a:r>
            <a:r>
              <a:rPr lang="en-CA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articipant </a:t>
            </a:r>
            <a:r>
              <a:rPr lang="en-CA" dirty="0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scores</a:t>
            </a:r>
            <a:r>
              <a:rPr lang="en-CA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– project original data onto the latent variables</a:t>
            </a:r>
            <a:endParaRPr lang="en-CA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59486350"/>
              </p:ext>
            </p:extLst>
          </p:nvPr>
        </p:nvGraphicFramePr>
        <p:xfrm>
          <a:off x="1369926" y="866973"/>
          <a:ext cx="2666390" cy="25892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31" name="Acrobat Document" r:id="rId6" imgW="2962008" imgH="2876310" progId="Acrobat.Document.DC">
                  <p:embed/>
                </p:oleObj>
              </mc:Choice>
              <mc:Fallback>
                <p:oleObj name="Acrobat Document" r:id="rId6" imgW="2962008" imgH="2876310" progId="Acrobat.Document.DC">
                  <p:embed/>
                  <p:pic>
                    <p:nvPicPr>
                      <p:cNvPr id="12" name="Object 11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369926" y="866973"/>
                        <a:ext cx="2666390" cy="258922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2"/>
    </p:custDataLst>
    <p:extLst>
      <p:ext uri="{BB962C8B-B14F-4D97-AF65-F5344CB8AC3E}">
        <p14:creationId xmlns:p14="http://schemas.microsoft.com/office/powerpoint/2010/main" val="1474886702"/>
      </p:ext>
    </p:extLst>
  </p:cSld>
  <p:clrMapOvr>
    <a:masterClrMapping/>
  </p:clrMapOvr>
  <p:transition spd="med" advClick="0" advTm="18165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"/>
            <a:ext cx="12192000" cy="631479"/>
          </a:xfrm>
          <a:prstGeom prst="rect">
            <a:avLst/>
          </a:prstGeom>
          <a:solidFill>
            <a:srgbClr val="3333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Example: connectivity differences in PTSD and </a:t>
            </a:r>
            <a:r>
              <a:rPr lang="en-CA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mTBI</a:t>
            </a:r>
            <a:endParaRPr lang="en-CA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AutoShape 2" descr="https://outlook.office.com/owa/service.svc/s/GetFileAttachment?id=AAMkAGI4MTVkM2QxLWUxOTUtNDI1Mi1hNGY1LTJjN2VlOTRlZTllYgBGAAAAAABAozJUsH9XQKHpwbW8m%2BieBwCxx5lMJOThS4Z5osxpTroEAAAAErITAABQ3RtVcPB2QYfcdSGxA%2BgRAACqtnVRAAABEgAQADM9cs0CFeJLnV9g2GowFac%3D&amp;X-OWA-CANARY=vWaWcW0tg0GSzosIby_QTsB9l7kXdtQYvl4t3i59b9ED8S0uhVYR8UZD-xIQFi8AF-LfN6leJYk.&amp;isImagePreview=True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11" name="Rectangle 10"/>
          <p:cNvSpPr/>
          <p:nvPr/>
        </p:nvSpPr>
        <p:spPr>
          <a:xfrm>
            <a:off x="6739576" y="952347"/>
            <a:ext cx="509106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Clr>
                <a:srgbClr val="3333B2"/>
              </a:buClr>
              <a:buFont typeface="Wingdings" panose="05000000000000000000" pitchFamily="2" charset="2"/>
              <a:buChar char="§"/>
            </a:pP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Do soldiers with PTSD and </a:t>
            </a:r>
            <a:r>
              <a:rPr lang="en-CA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mTBI</a:t>
            </a: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differ in patterns of functional connectivity?</a:t>
            </a:r>
          </a:p>
          <a:p>
            <a:pPr marL="285750" indent="-285750">
              <a:buClr>
                <a:srgbClr val="3333B2"/>
              </a:buClr>
              <a:buFont typeface="Wingdings" panose="05000000000000000000" pitchFamily="2" charset="2"/>
              <a:buChar char="§"/>
            </a:pPr>
            <a:endParaRPr lang="en-CA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Clr>
                <a:srgbClr val="3333B2"/>
              </a:buClr>
              <a:buFont typeface="Wingdings" panose="05000000000000000000" pitchFamily="2" charset="2"/>
              <a:buChar char="§"/>
            </a:pP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Do individual differences in connectivity relate to symptom severity?</a:t>
            </a:r>
          </a:p>
        </p:txBody>
      </p:sp>
      <p:cxnSp>
        <p:nvCxnSpPr>
          <p:cNvPr id="14" name="Straight Connector 13"/>
          <p:cNvCxnSpPr/>
          <p:nvPr/>
        </p:nvCxnSpPr>
        <p:spPr>
          <a:xfrm>
            <a:off x="0" y="6572238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0" y="6601925"/>
            <a:ext cx="193033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Misic et al. (2016) J </a:t>
            </a:r>
            <a:r>
              <a:rPr lang="en-CA" sz="105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Neurosci</a:t>
            </a:r>
            <a:endParaRPr lang="en-CA" sz="1050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aphicFrame>
        <p:nvGraphicFramePr>
          <p:cNvPr id="19" name="Object 18"/>
          <p:cNvGraphicFramePr>
            <a:graphicFrameLocks noChangeAspect="1"/>
          </p:cNvGraphicFramePr>
          <p:nvPr>
            <p:extLst/>
          </p:nvPr>
        </p:nvGraphicFramePr>
        <p:xfrm>
          <a:off x="428625" y="1201560"/>
          <a:ext cx="5667375" cy="480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53" name="Acrobat Document" r:id="rId4" imgW="5667119" imgH="4800600" progId="Acrobat.Document.DC">
                  <p:embed/>
                </p:oleObj>
              </mc:Choice>
              <mc:Fallback>
                <p:oleObj name="Acrobat Document" r:id="rId4" imgW="5667119" imgH="4800600" progId="Acrobat.Document.DC">
                  <p:embed/>
                  <p:pic>
                    <p:nvPicPr>
                      <p:cNvPr id="19" name="Object 18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28625" y="1201560"/>
                        <a:ext cx="5667375" cy="4800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213"/>
          <a:stretch/>
        </p:blipFill>
        <p:spPr>
          <a:xfrm>
            <a:off x="7300803" y="2556164"/>
            <a:ext cx="2896965" cy="3889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559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34AF403-4F86-4AA5-BCBD-381E9873AB50}"/>
              </a:ext>
            </a:extLst>
          </p:cNvPr>
          <p:cNvSpPr/>
          <p:nvPr/>
        </p:nvSpPr>
        <p:spPr>
          <a:xfrm>
            <a:off x="0" y="1"/>
            <a:ext cx="12192000" cy="631479"/>
          </a:xfrm>
          <a:prstGeom prst="rect">
            <a:avLst/>
          </a:prstGeom>
          <a:solidFill>
            <a:srgbClr val="3333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A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Cross-validation and prediction</a:t>
            </a:r>
            <a:endParaRPr lang="en-CA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>
            <a:off x="0" y="6572238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0" y="6601925"/>
            <a:ext cx="223330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05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Le </a:t>
            </a:r>
            <a:r>
              <a:rPr lang="en-CA" sz="105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Floch</a:t>
            </a:r>
            <a:r>
              <a:rPr lang="en-CA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CA" sz="105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et al. (2012) </a:t>
            </a:r>
            <a:r>
              <a:rPr lang="en-CA" sz="105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NeuroImage</a:t>
            </a:r>
            <a:endParaRPr lang="en-CA" sz="1050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516541" y="6601925"/>
            <a:ext cx="167545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05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Rahim et al. (2017) PRNI</a:t>
            </a:r>
            <a:endParaRPr lang="en-CA" sz="1050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55575" y="3806070"/>
            <a:ext cx="5202633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Clr>
                <a:srgbClr val="3333B2"/>
              </a:buClr>
              <a:buFont typeface="Wingdings" panose="05000000000000000000" pitchFamily="2" charset="2"/>
              <a:buChar char="§"/>
            </a:pPr>
            <a:r>
              <a:rPr lang="en-CA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analysis is explicitly trying to maximize correlations between scores</a:t>
            </a:r>
          </a:p>
          <a:p>
            <a:pPr marL="285750" indent="-285750">
              <a:buClr>
                <a:srgbClr val="3333B2"/>
              </a:buClr>
              <a:buFont typeface="Wingdings" panose="05000000000000000000" pitchFamily="2" charset="2"/>
              <a:buChar char="§"/>
            </a:pPr>
            <a:endParaRPr lang="en-CA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Clr>
                <a:srgbClr val="3333B2"/>
              </a:buClr>
              <a:buFont typeface="Wingdings" panose="05000000000000000000" pitchFamily="2" charset="2"/>
              <a:buChar char="§"/>
            </a:pP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</a:t>
            </a:r>
            <a:r>
              <a:rPr lang="en-CA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eed to cross-validate model:</a:t>
            </a:r>
          </a:p>
          <a:p>
            <a:pPr marL="285750" indent="-285750">
              <a:buClr>
                <a:srgbClr val="3333B2"/>
              </a:buClr>
              <a:buFont typeface="Wingdings" panose="05000000000000000000" pitchFamily="2" charset="2"/>
              <a:buChar char="§"/>
            </a:pPr>
            <a:endParaRPr lang="en-CA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indent="-342900">
              <a:buClr>
                <a:srgbClr val="3333B2"/>
              </a:buClr>
              <a:buAutoNum type="alphaLcParenBoth"/>
            </a:pP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</a:t>
            </a:r>
            <a:r>
              <a:rPr lang="en-CA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 scores correlate out-of-sample?</a:t>
            </a:r>
          </a:p>
          <a:p>
            <a:pPr marL="342900" indent="-342900">
              <a:buClr>
                <a:srgbClr val="3333B2"/>
              </a:buClr>
              <a:buAutoNum type="alphaLcParenBoth"/>
            </a:pPr>
            <a:r>
              <a:rPr lang="en-CA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do weights correlate out-of-sample?</a:t>
            </a:r>
          </a:p>
          <a:p>
            <a:pPr marL="342900" indent="-342900">
              <a:buClr>
                <a:srgbClr val="3333B2"/>
              </a:buClr>
              <a:buFontTx/>
              <a:buAutoNum type="alphaLcParenBoth"/>
            </a:pP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can you predict individual variables?</a:t>
            </a:r>
          </a:p>
          <a:p>
            <a:pPr marL="342900" indent="-342900">
              <a:buClr>
                <a:srgbClr val="3333B2"/>
              </a:buClr>
              <a:buAutoNum type="alphaLcParenBoth"/>
            </a:pPr>
            <a:endParaRPr lang="en-CA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l="31151" t="11780" r="37796" b="61865"/>
          <a:stretch/>
        </p:blipFill>
        <p:spPr>
          <a:xfrm>
            <a:off x="7408188" y="1156023"/>
            <a:ext cx="4392649" cy="2097056"/>
          </a:xfrm>
          <a:prstGeom prst="rect">
            <a:avLst/>
          </a:prstGeom>
        </p:spPr>
      </p:pic>
      <p:sp>
        <p:nvSpPr>
          <p:cNvPr id="2" name="AutoShape 2" descr="https://ieeexplore.ieee.org/mediastore_new/IEEE/content/media/7980534/7981494/7981504/7981504-fig-1-source-large.gif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" t="-961" r="28676" b="961"/>
          <a:stretch/>
        </p:blipFill>
        <p:spPr>
          <a:xfrm>
            <a:off x="7760030" y="3894174"/>
            <a:ext cx="4190965" cy="221266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9123" y="1432414"/>
            <a:ext cx="2328257" cy="1799398"/>
          </a:xfrm>
          <a:prstGeom prst="rect">
            <a:avLst/>
          </a:prstGeom>
        </p:spPr>
      </p:pic>
      <p:pic>
        <p:nvPicPr>
          <p:cNvPr id="10242" name="Picture 2" descr="Fig. 2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177" t="60266" r="6311" b="4142"/>
          <a:stretch/>
        </p:blipFill>
        <p:spPr bwMode="auto">
          <a:xfrm>
            <a:off x="2578013" y="1372275"/>
            <a:ext cx="2087074" cy="1962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4145786" y="6601925"/>
            <a:ext cx="390042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05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Kovacevic</a:t>
            </a:r>
            <a:r>
              <a:rPr lang="en-CA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et al. (2013) New </a:t>
            </a:r>
            <a:r>
              <a:rPr lang="en-CA" sz="105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Prespectives</a:t>
            </a:r>
            <a:r>
              <a:rPr lang="en-CA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Partial Least Squares</a:t>
            </a:r>
            <a:endParaRPr lang="en-CA" sz="1050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38" t="62255" r="56487"/>
          <a:stretch/>
        </p:blipFill>
        <p:spPr>
          <a:xfrm>
            <a:off x="4567134" y="1156022"/>
            <a:ext cx="2348366" cy="241597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036"/>
          <a:stretch/>
        </p:blipFill>
        <p:spPr>
          <a:xfrm>
            <a:off x="5490651" y="3894175"/>
            <a:ext cx="1765175" cy="221266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53948156"/>
      </p:ext>
    </p:extLst>
  </p:cSld>
  <p:clrMapOvr>
    <a:masterClrMapping/>
  </p:clrMapOvr>
  <p:transition spd="med" advClick="0" advTm="18165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34AF403-4F86-4AA5-BCBD-381E9873AB50}"/>
              </a:ext>
            </a:extLst>
          </p:cNvPr>
          <p:cNvSpPr/>
          <p:nvPr/>
        </p:nvSpPr>
        <p:spPr>
          <a:xfrm>
            <a:off x="0" y="1"/>
            <a:ext cx="12192000" cy="631479"/>
          </a:xfrm>
          <a:prstGeom prst="rect">
            <a:avLst/>
          </a:prstGeom>
          <a:solidFill>
            <a:srgbClr val="3333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A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Which variables are important?</a:t>
            </a:r>
            <a:endParaRPr lang="en-CA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>
            <a:off x="0" y="6572238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0" y="6601925"/>
            <a:ext cx="217399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05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Efron</a:t>
            </a:r>
            <a:r>
              <a:rPr lang="en-CA" sz="105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&amp; </a:t>
            </a:r>
            <a:r>
              <a:rPr lang="en-CA" sz="105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Tibshirani</a:t>
            </a:r>
            <a:r>
              <a:rPr lang="en-CA" sz="105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(1986) Stat </a:t>
            </a:r>
            <a:r>
              <a:rPr lang="en-CA" sz="105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Sci</a:t>
            </a:r>
            <a:endParaRPr lang="en-CA" sz="1050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905797" y="6601925"/>
            <a:ext cx="228620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05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McIntosh et al. (1996) </a:t>
            </a:r>
            <a:r>
              <a:rPr lang="en-CA" sz="105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NeuroImage</a:t>
            </a:r>
            <a:endParaRPr lang="en-CA" sz="1050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0173" y="3150442"/>
            <a:ext cx="6038100" cy="289865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0173" y="3150442"/>
            <a:ext cx="6038100" cy="2898654"/>
          </a:xfrm>
          <a:prstGeom prst="rect">
            <a:avLst/>
          </a:prstGeom>
        </p:spPr>
      </p:pic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23116420"/>
              </p:ext>
            </p:extLst>
          </p:nvPr>
        </p:nvGraphicFramePr>
        <p:xfrm>
          <a:off x="5498202" y="861107"/>
          <a:ext cx="6220071" cy="17661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82" name="Acrobat Document" r:id="rId7" imgW="6943497" imgH="1971540" progId="Acrobat.Document.DC">
                  <p:embed/>
                </p:oleObj>
              </mc:Choice>
              <mc:Fallback>
                <p:oleObj name="Acrobat Document" r:id="rId7" imgW="6943497" imgH="1971540" progId="Acrobat.Document.DC">
                  <p:embed/>
                  <p:pic>
                    <p:nvPicPr>
                      <p:cNvPr id="2" name="Object 1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498202" y="861107"/>
                        <a:ext cx="6220071" cy="176619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Rectangle 15"/>
          <p:cNvSpPr/>
          <p:nvPr/>
        </p:nvSpPr>
        <p:spPr>
          <a:xfrm>
            <a:off x="670471" y="1444569"/>
            <a:ext cx="3540021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Clr>
                <a:srgbClr val="3333B2"/>
              </a:buClr>
              <a:buFont typeface="Wingdings" panose="05000000000000000000" pitchFamily="2" charset="2"/>
              <a:buChar char="§"/>
            </a:pPr>
            <a:r>
              <a:rPr lang="en-CA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singular vector weight</a:t>
            </a: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</a:t>
            </a:r>
            <a:b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how much should I weigh the variables?</a:t>
            </a:r>
          </a:p>
          <a:p>
            <a:pPr marL="285750" indent="-285750">
              <a:buClr>
                <a:srgbClr val="3333B2"/>
              </a:buClr>
              <a:buFont typeface="Wingdings" panose="05000000000000000000" pitchFamily="2" charset="2"/>
              <a:buChar char="§"/>
            </a:pPr>
            <a:endParaRPr lang="en-CA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Clr>
                <a:srgbClr val="3333B2"/>
              </a:buClr>
              <a:buFont typeface="Wingdings" panose="05000000000000000000" pitchFamily="2" charset="2"/>
              <a:buChar char="§"/>
            </a:pPr>
            <a:r>
              <a:rPr lang="en-CA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loading</a:t>
            </a: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does expression of the original variable correlate with expression of the latent variable?</a:t>
            </a:r>
          </a:p>
          <a:p>
            <a:pPr marL="285750" indent="-285750">
              <a:buClr>
                <a:srgbClr val="3333B2"/>
              </a:buClr>
              <a:buFont typeface="Wingdings" panose="05000000000000000000" pitchFamily="2" charset="2"/>
              <a:buChar char="§"/>
            </a:pPr>
            <a:endParaRPr lang="en-CA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Clr>
                <a:srgbClr val="3333B2"/>
              </a:buClr>
              <a:buFont typeface="Wingdings" panose="05000000000000000000" pitchFamily="2" charset="2"/>
              <a:buChar char="§"/>
            </a:pP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“</a:t>
            </a:r>
            <a:r>
              <a:rPr lang="en-CA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bootstrap ratio</a:t>
            </a: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”: which original variables are weighed highly but also stable across participants?</a:t>
            </a:r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3591916248"/>
      </p:ext>
    </p:extLst>
  </p:cSld>
  <p:clrMapOvr>
    <a:masterClrMapping/>
  </p:clrMapOvr>
  <p:transition spd="med" advClick="0" advTm="18165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"/>
            <a:ext cx="12192000" cy="631479"/>
          </a:xfrm>
          <a:prstGeom prst="rect">
            <a:avLst/>
          </a:prstGeom>
          <a:solidFill>
            <a:srgbClr val="3333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Example: clinical-anatomical signature of Parkinson’s disease</a:t>
            </a:r>
          </a:p>
        </p:txBody>
      </p:sp>
      <p:sp>
        <p:nvSpPr>
          <p:cNvPr id="5" name="AutoShape 2" descr="https://outlook.office.com/owa/service.svc/s/GetFileAttachment?id=AAMkAGI4MTVkM2QxLWUxOTUtNDI1Mi1hNGY1LTJjN2VlOTRlZTllYgBGAAAAAABAozJUsH9XQKHpwbW8m%2BieBwCxx5lMJOThS4Z5osxpTroEAAAAErITAABQ3RtVcPB2QYfcdSGxA%2BgRAACqtnVRAAABEgAQADM9cs0CFeJLnV9g2GowFac%3D&amp;X-OWA-CANARY=vWaWcW0tg0GSzosIby_QTsB9l7kXdtQYvl4t3i59b9ED8S0uhVYR8UZD-xIQFi8AF-LfN6leJYk.&amp;isImagePreview=True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0262" y="1361921"/>
            <a:ext cx="7292727" cy="447987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196EE7A-5E52-4FC3-95DE-FAFF31E5A4EE}"/>
              </a:ext>
            </a:extLst>
          </p:cNvPr>
          <p:cNvSpPr txBox="1"/>
          <p:nvPr/>
        </p:nvSpPr>
        <p:spPr>
          <a:xfrm>
            <a:off x="181176" y="1839110"/>
            <a:ext cx="431148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3333B2"/>
              </a:buClr>
              <a:buFont typeface="Wingdings" panose="05000000000000000000" pitchFamily="2" charset="2"/>
              <a:buChar char="§"/>
            </a:pPr>
            <a:r>
              <a:rPr lang="en-CA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brain</a:t>
            </a: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(a): show bootstrap ratios, threshold at 99% confidence interval</a:t>
            </a:r>
          </a:p>
          <a:p>
            <a:pPr marL="285750" indent="-285750">
              <a:buClr>
                <a:srgbClr val="3333B2"/>
              </a:buClr>
              <a:buFont typeface="Wingdings" panose="05000000000000000000" pitchFamily="2" charset="2"/>
              <a:buChar char="§"/>
            </a:pPr>
            <a:endParaRPr lang="en-CA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Clr>
                <a:srgbClr val="3333B2"/>
              </a:buClr>
              <a:buFont typeface="Wingdings" panose="05000000000000000000" pitchFamily="2" charset="2"/>
              <a:buChar char="§"/>
            </a:pPr>
            <a:r>
              <a:rPr lang="en-CA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behaviour</a:t>
            </a: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(b): show loadings with bootstrap-estimated confidence intervals</a:t>
            </a:r>
          </a:p>
          <a:p>
            <a:pPr marL="285750" indent="-285750">
              <a:buClr>
                <a:srgbClr val="3333B2"/>
              </a:buClr>
              <a:buFont typeface="Wingdings" panose="05000000000000000000" pitchFamily="2" charset="2"/>
              <a:buChar char="§"/>
            </a:pPr>
            <a:endParaRPr lang="en-CA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Clr>
                <a:srgbClr val="3333B2"/>
              </a:buClr>
              <a:buFont typeface="Wingdings" panose="05000000000000000000" pitchFamily="2" charset="2"/>
              <a:buChar char="§"/>
            </a:pPr>
            <a:r>
              <a:rPr lang="en-CA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scores</a:t>
            </a: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(c): correlated either with each other, or with another variable </a:t>
            </a:r>
          </a:p>
          <a:p>
            <a:pPr marL="285750" indent="-285750">
              <a:buClr>
                <a:srgbClr val="3333B2"/>
              </a:buClr>
              <a:buFont typeface="Wingdings" panose="05000000000000000000" pitchFamily="2" charset="2"/>
              <a:buChar char="§"/>
            </a:pPr>
            <a:endParaRPr lang="en-CA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Clr>
                <a:srgbClr val="3333B2"/>
              </a:buClr>
              <a:buFont typeface="Wingdings" panose="05000000000000000000" pitchFamily="2" charset="2"/>
              <a:buChar char="§"/>
            </a:pPr>
            <a:endParaRPr lang="en-CA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0" y="6572238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0" y="6601925"/>
            <a:ext cx="228139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05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Zeighami</a:t>
            </a:r>
            <a:r>
              <a:rPr lang="en-CA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et al. (2018) </a:t>
            </a:r>
            <a:r>
              <a:rPr lang="en-CA" sz="105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NeuroImage</a:t>
            </a:r>
            <a:endParaRPr lang="en-CA" sz="1050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95693" y="751276"/>
            <a:ext cx="12004158" cy="5660157"/>
            <a:chOff x="95693" y="751276"/>
            <a:chExt cx="12004158" cy="5660157"/>
          </a:xfrm>
        </p:grpSpPr>
        <p:sp>
          <p:nvSpPr>
            <p:cNvPr id="2" name="Rectangle 1"/>
            <p:cNvSpPr/>
            <p:nvPr/>
          </p:nvSpPr>
          <p:spPr>
            <a:xfrm>
              <a:off x="95693" y="775948"/>
              <a:ext cx="12004158" cy="563548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6930" y="751276"/>
              <a:ext cx="10015870" cy="54969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71251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4" name="Picture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5"/>
          <a:stretch/>
        </p:blipFill>
        <p:spPr bwMode="auto">
          <a:xfrm>
            <a:off x="4958308" y="2025650"/>
            <a:ext cx="2029506" cy="2635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2" name="TextBox 7"/>
          <p:cNvSpPr txBox="1">
            <a:spLocks noChangeArrowheads="1"/>
          </p:cNvSpPr>
          <p:nvPr/>
        </p:nvSpPr>
        <p:spPr bwMode="auto">
          <a:xfrm>
            <a:off x="8154988" y="4468813"/>
            <a:ext cx="1858962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3333B2"/>
              </a:buClr>
              <a:buFontTx/>
              <a:buNone/>
            </a:pPr>
            <a:r>
              <a:rPr lang="en-CA" altLang="en-US" sz="2400">
                <a:latin typeface="Tahoma" panose="020B0604030504040204" pitchFamily="34" charset="0"/>
                <a:cs typeface="Tahoma" panose="020B0604030504040204" pitchFamily="34" charset="0"/>
              </a:rPr>
              <a:t>connectome</a:t>
            </a:r>
          </a:p>
        </p:txBody>
      </p:sp>
      <p:pic>
        <p:nvPicPr>
          <p:cNvPr id="15363" name="Picture 9" descr="Andreas Horn Max-Planck-Institute for Human Development, Berli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7954" y="2046288"/>
            <a:ext cx="2114550" cy="2614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5122865" y="1685925"/>
            <a:ext cx="2039937" cy="7143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CA"/>
          </a:p>
        </p:txBody>
      </p:sp>
      <p:pic>
        <p:nvPicPr>
          <p:cNvPr id="3076" name="Picture 4" descr="Related imag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9189" y="70850"/>
            <a:ext cx="3176825" cy="2198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Related image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6851" y="4798544"/>
            <a:ext cx="2487137" cy="1865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Image result for social network black background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111"/>
          <a:stretch/>
        </p:blipFill>
        <p:spPr bwMode="auto">
          <a:xfrm>
            <a:off x="9052949" y="1979096"/>
            <a:ext cx="2972489" cy="2748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5538" y="2046288"/>
            <a:ext cx="2024062" cy="2655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2" name="Picture 10" descr="Related image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69" r="17502"/>
          <a:stretch/>
        </p:blipFill>
        <p:spPr bwMode="auto">
          <a:xfrm>
            <a:off x="7023443" y="70850"/>
            <a:ext cx="2634566" cy="2072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Related image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3316" y="4604442"/>
            <a:ext cx="3132892" cy="2155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Related image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477" y="2283884"/>
            <a:ext cx="2824124" cy="2320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38093264"/>
      </p:ext>
    </p:extLst>
  </p:cSld>
  <p:clrMapOvr>
    <a:masterClrMapping/>
  </p:clrMapOvr>
  <p:transition spd="med" advClick="0" advTm="221602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53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0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34AF403-4F86-4AA5-BCBD-381E9873AB50}"/>
              </a:ext>
            </a:extLst>
          </p:cNvPr>
          <p:cNvSpPr/>
          <p:nvPr/>
        </p:nvSpPr>
        <p:spPr>
          <a:xfrm>
            <a:off x="0" y="1"/>
            <a:ext cx="12192000" cy="631479"/>
          </a:xfrm>
          <a:prstGeom prst="rect">
            <a:avLst/>
          </a:prstGeom>
          <a:solidFill>
            <a:srgbClr val="3333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A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Adding dimensions</a:t>
            </a:r>
            <a:endParaRPr lang="en-CA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>
            <a:off x="0" y="6572238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0" y="6601925"/>
            <a:ext cx="225414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05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Krishnan et al. (2011) </a:t>
            </a:r>
            <a:r>
              <a:rPr lang="en-CA" sz="105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NeuroImage</a:t>
            </a:r>
            <a:endParaRPr lang="en-CA" sz="1050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7508" y="2353866"/>
            <a:ext cx="4945039" cy="367579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844" y="3623109"/>
            <a:ext cx="4926842" cy="113731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68751" y="1369527"/>
            <a:ext cx="505893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Clr>
                <a:srgbClr val="3333B2"/>
              </a:buClr>
              <a:buFont typeface="Wingdings" panose="05000000000000000000" pitchFamily="2" charset="2"/>
              <a:buChar char="§"/>
            </a:pP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</a:t>
            </a:r>
            <a:r>
              <a:rPr lang="en-CA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oncatenate dimensions (e.g. time + space)</a:t>
            </a:r>
            <a:endParaRPr lang="en-CA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517508" y="1369527"/>
            <a:ext cx="505893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Clr>
                <a:srgbClr val="3333B2"/>
              </a:buClr>
              <a:buFont typeface="Wingdings" panose="05000000000000000000" pitchFamily="2" charset="2"/>
              <a:buChar char="§"/>
            </a:pP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</a:t>
            </a:r>
            <a:r>
              <a:rPr lang="en-CA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oncatenate within- and between-subject manipulations (e.g. conditions and groups)</a:t>
            </a:r>
            <a:endParaRPr lang="en-CA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94924378"/>
      </p:ext>
    </p:extLst>
  </p:cSld>
  <p:clrMapOvr>
    <a:masterClrMapping/>
  </p:clrMapOvr>
  <p:transition spd="med" advClick="0" advTm="181650"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/>
          <p:cNvGraphicFramePr>
            <a:graphicFrameLocks noChangeAspect="1"/>
          </p:cNvGraphicFramePr>
          <p:nvPr>
            <p:extLst/>
          </p:nvPr>
        </p:nvGraphicFramePr>
        <p:xfrm>
          <a:off x="5129879" y="1650955"/>
          <a:ext cx="6686550" cy="3343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70" name="Acrobat Document" r:id="rId4" imgW="6686331" imgH="3343140" progId="Acrobat.Document.DC">
                  <p:embed/>
                </p:oleObj>
              </mc:Choice>
              <mc:Fallback>
                <p:oleObj name="Acrobat Document" r:id="rId4" imgW="6686331" imgH="3343140" progId="Acrobat.Document.DC">
                  <p:embed/>
                  <p:pic>
                    <p:nvPicPr>
                      <p:cNvPr id="9" name="Object 8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129879" y="1650955"/>
                        <a:ext cx="6686550" cy="3343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/>
          <p:cNvSpPr/>
          <p:nvPr/>
        </p:nvSpPr>
        <p:spPr>
          <a:xfrm>
            <a:off x="0" y="3"/>
            <a:ext cx="12192000" cy="631479"/>
          </a:xfrm>
          <a:prstGeom prst="rect">
            <a:avLst/>
          </a:prstGeom>
          <a:solidFill>
            <a:srgbClr val="3333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Canonical Correlation Analysis (CCA)</a:t>
            </a:r>
          </a:p>
        </p:txBody>
      </p:sp>
      <p:sp>
        <p:nvSpPr>
          <p:cNvPr id="5" name="AutoShape 2" descr="https://outlook.office.com/owa/service.svc/s/GetFileAttachment?id=AAMkAGI4MTVkM2QxLWUxOTUtNDI1Mi1hNGY1LTJjN2VlOTRlZTllYgBGAAAAAABAozJUsH9XQKHpwbW8m%2BieBwCxx5lMJOThS4Z5osxpTroEAAAAErITAABQ3RtVcPB2QYfcdSGxA%2BgRAACqtnVRAAABEgAQADM9cs0CFeJLnV9g2GowFac%3D&amp;X-OWA-CANARY=vWaWcW0tg0GSzosIby_QTsB9l7kXdtQYvl4t3i59b9ED8S0uhVYR8UZD-xIQFi8AF-LfN6leJYk.&amp;isImagePreview=True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cxnSp>
        <p:nvCxnSpPr>
          <p:cNvPr id="6" name="Straight Connector 5"/>
          <p:cNvCxnSpPr/>
          <p:nvPr/>
        </p:nvCxnSpPr>
        <p:spPr>
          <a:xfrm>
            <a:off x="0" y="6572238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0" y="6601925"/>
            <a:ext cx="215636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05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Hotelling</a:t>
            </a:r>
            <a:r>
              <a:rPr lang="en-CA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et al. (1936) </a:t>
            </a:r>
            <a:r>
              <a:rPr lang="en-CA" sz="105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Biometrika</a:t>
            </a:r>
            <a:endParaRPr lang="en-CA" sz="1050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201105" y="1635531"/>
                <a:ext cx="4320745" cy="493885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Clr>
                    <a:srgbClr val="3333B2"/>
                  </a:buClr>
                  <a:buFont typeface="Wingdings" panose="05000000000000000000" pitchFamily="2" charset="2"/>
                  <a:buChar char="§"/>
                </a:pPr>
                <a:r>
                  <a:rPr lang="en-CA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partial least squares (</a:t>
                </a:r>
                <a:r>
                  <a:rPr lang="en-CA" dirty="0">
                    <a:solidFill>
                      <a:srgbClr val="FF0000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PLS</a:t>
                </a:r>
                <a:r>
                  <a:rPr lang="en-CA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): decompose covariance between </a:t>
                </a:r>
                <a:r>
                  <a:rPr lang="en-CA" b="1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X</a:t>
                </a:r>
                <a:r>
                  <a:rPr lang="en-CA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and </a:t>
                </a:r>
                <a:r>
                  <a:rPr lang="en-CA" b="1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Y</a:t>
                </a:r>
                <a:r>
                  <a:rPr lang="en-CA" b="0" i="0" dirty="0">
                    <a:latin typeface="Cambria Math" panose="02040503050406030204" pitchFamily="18" charset="0"/>
                    <a:ea typeface="Tahoma" panose="020B0604030504040204" pitchFamily="34" charset="0"/>
                    <a:cs typeface="Tahoma" panose="020B0604030504040204" pitchFamily="34" charset="0"/>
                  </a:rPr>
                  <a:t> </a:t>
                </a:r>
              </a:p>
              <a:p>
                <a:pPr marL="285750" indent="-285750">
                  <a:buClr>
                    <a:srgbClr val="3333B2"/>
                  </a:buClr>
                  <a:buFont typeface="Wingdings" panose="05000000000000000000" pitchFamily="2" charset="2"/>
                  <a:buChar char="§"/>
                </a:pPr>
                <a:endParaRPr lang="en-CA" b="0" i="0" dirty="0">
                  <a:latin typeface="Cambria Math" panose="02040503050406030204" pitchFamily="18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742950" lvl="1" indent="-285750">
                  <a:buClr>
                    <a:srgbClr val="3333B2"/>
                  </a:buClr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CA" i="1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𝑆𝑉𝐷</m:t>
                    </m:r>
                    <m:r>
                      <a:rPr lang="en-CA" i="1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(</m:t>
                    </m:r>
                    <m:sSup>
                      <m:sSupPr>
                        <m:ctrlPr>
                          <a:rPr lang="en-CA" b="1" i="1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sSupPr>
                      <m:e>
                        <m:r>
                          <a:rPr lang="en-CA" b="1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𝐗</m:t>
                        </m:r>
                      </m:e>
                      <m:sup>
                        <m:r>
                          <a:rPr lang="en-CA" b="1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′</m:t>
                        </m:r>
                      </m:sup>
                    </m:sSup>
                    <m:r>
                      <a:rPr lang="en-CA" b="1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𝐘</m:t>
                    </m:r>
                    <m:r>
                      <a:rPr lang="en-CA" i="1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)</m:t>
                    </m:r>
                  </m:oMath>
                </a14:m>
                <a:endParaRPr lang="en-CA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285750" indent="-285750">
                  <a:buClr>
                    <a:srgbClr val="3333B2"/>
                  </a:buClr>
                  <a:buFont typeface="Wingdings" panose="05000000000000000000" pitchFamily="2" charset="2"/>
                  <a:buChar char="§"/>
                </a:pPr>
                <a:endParaRPr lang="en-CA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285750" indent="-285750">
                  <a:buClr>
                    <a:srgbClr val="3333B2"/>
                  </a:buClr>
                  <a:buFont typeface="Wingdings" panose="05000000000000000000" pitchFamily="2" charset="2"/>
                  <a:buChar char="§"/>
                </a:pPr>
                <a:r>
                  <a:rPr lang="en-CA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canonical correlation analysis (</a:t>
                </a:r>
                <a:r>
                  <a:rPr lang="en-CA" dirty="0">
                    <a:solidFill>
                      <a:srgbClr val="FF0000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CCA</a:t>
                </a:r>
                <a:r>
                  <a:rPr lang="en-CA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): correct for within-</a:t>
                </a:r>
                <a:r>
                  <a:rPr lang="en-CA" b="1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X</a:t>
                </a:r>
                <a:r>
                  <a:rPr lang="en-CA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and within-</a:t>
                </a:r>
                <a:r>
                  <a:rPr lang="en-CA" b="1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Y</a:t>
                </a:r>
                <a:r>
                  <a:rPr lang="en-CA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correlations, then decompose</a:t>
                </a:r>
              </a:p>
              <a:p>
                <a:pPr marL="285750" indent="-285750">
                  <a:buClr>
                    <a:srgbClr val="3333B2"/>
                  </a:buClr>
                  <a:buFont typeface="Wingdings" panose="05000000000000000000" pitchFamily="2" charset="2"/>
                  <a:buChar char="§"/>
                </a:pPr>
                <a:endParaRPr lang="en-CA" i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742950" lvl="1" indent="-285750">
                  <a:buClr>
                    <a:srgbClr val="3333B2"/>
                  </a:buClr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CA" i="1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𝑆𝑉𝐷</m:t>
                    </m:r>
                    <m:d>
                      <m:dPr>
                        <m:ctrlPr>
                          <a:rPr lang="en-CA" i="1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CA" i="1"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CA" i="1">
                                    <a:latin typeface="Cambria Math" panose="02040503050406030204" pitchFamily="18" charset="0"/>
                                    <a:ea typeface="Tahoma" panose="020B0604030504040204" pitchFamily="34" charset="0"/>
                                    <a:cs typeface="Tahoma" panose="020B0604030504040204" pitchFamily="34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CA" b="1" i="1">
                                        <a:latin typeface="Cambria Math" panose="02040503050406030204" pitchFamily="18" charset="0"/>
                                        <a:ea typeface="Tahoma" panose="020B0604030504040204" pitchFamily="34" charset="0"/>
                                        <a:cs typeface="Tahoma" panose="020B0604030504040204" pitchFamily="34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CA" b="1">
                                        <a:latin typeface="Cambria Math" panose="02040503050406030204" pitchFamily="18" charset="0"/>
                                        <a:ea typeface="Tahoma" panose="020B0604030504040204" pitchFamily="34" charset="0"/>
                                        <a:cs typeface="Tahoma" panose="020B0604030504040204" pitchFamily="34" charset="0"/>
                                      </a:rPr>
                                      <m:t>𝐗</m:t>
                                    </m:r>
                                  </m:e>
                                  <m:sup>
                                    <m:r>
                                      <a:rPr lang="en-CA" b="1">
                                        <a:latin typeface="Cambria Math" panose="02040503050406030204" pitchFamily="18" charset="0"/>
                                        <a:ea typeface="Tahoma" panose="020B0604030504040204" pitchFamily="34" charset="0"/>
                                        <a:cs typeface="Tahoma" panose="020B0604030504040204" pitchFamily="34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n-CA" b="1">
                                    <a:latin typeface="Cambria Math" panose="02040503050406030204" pitchFamily="18" charset="0"/>
                                    <a:ea typeface="Tahoma" panose="020B0604030504040204" pitchFamily="34" charset="0"/>
                                    <a:cs typeface="Tahoma" panose="020B0604030504040204" pitchFamily="34" charset="0"/>
                                  </a:rPr>
                                  <m:t>𝐗</m:t>
                                </m:r>
                              </m:e>
                            </m:d>
                          </m:e>
                          <m:sup>
                            <m:r>
                              <a:rPr lang="en-CA" i="1"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  <m:t>−</m:t>
                            </m:r>
                            <m:f>
                              <m:fPr>
                                <m:type m:val="lin"/>
                                <m:ctrlPr>
                                  <a:rPr lang="en-CA" i="1">
                                    <a:latin typeface="Cambria Math" panose="02040503050406030204" pitchFamily="18" charset="0"/>
                                    <a:ea typeface="Tahoma" panose="020B0604030504040204" pitchFamily="34" charset="0"/>
                                    <a:cs typeface="Tahoma" panose="020B0604030504040204" pitchFamily="34" charset="0"/>
                                  </a:rPr>
                                </m:ctrlPr>
                              </m:fPr>
                              <m:num>
                                <m:r>
                                  <a:rPr lang="en-CA" i="1">
                                    <a:latin typeface="Cambria Math" panose="02040503050406030204" pitchFamily="18" charset="0"/>
                                    <a:ea typeface="Tahoma" panose="020B0604030504040204" pitchFamily="34" charset="0"/>
                                    <a:cs typeface="Tahoma" panose="020B0604030504040204" pitchFamily="34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CA" i="1">
                                    <a:latin typeface="Cambria Math" panose="02040503050406030204" pitchFamily="18" charset="0"/>
                                    <a:ea typeface="Tahoma" panose="020B0604030504040204" pitchFamily="34" charset="0"/>
                                    <a:cs typeface="Tahoma" panose="020B0604030504040204" pitchFamily="34" charset="0"/>
                                  </a:rPr>
                                  <m:t>2</m:t>
                                </m:r>
                              </m:den>
                            </m:f>
                          </m:sup>
                        </m:sSup>
                        <m:sSup>
                          <m:sSupPr>
                            <m:ctrlPr>
                              <a:rPr lang="en-CA" i="1"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CA" i="1">
                                    <a:latin typeface="Cambria Math" panose="02040503050406030204" pitchFamily="18" charset="0"/>
                                    <a:ea typeface="Tahoma" panose="020B0604030504040204" pitchFamily="34" charset="0"/>
                                    <a:cs typeface="Tahoma" panose="020B0604030504040204" pitchFamily="34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CA" b="1" i="1">
                                        <a:latin typeface="Cambria Math" panose="02040503050406030204" pitchFamily="18" charset="0"/>
                                        <a:ea typeface="Tahoma" panose="020B0604030504040204" pitchFamily="34" charset="0"/>
                                        <a:cs typeface="Tahoma" panose="020B0604030504040204" pitchFamily="34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CA" b="1">
                                        <a:latin typeface="Cambria Math" panose="02040503050406030204" pitchFamily="18" charset="0"/>
                                        <a:ea typeface="Tahoma" panose="020B0604030504040204" pitchFamily="34" charset="0"/>
                                        <a:cs typeface="Tahoma" panose="020B0604030504040204" pitchFamily="34" charset="0"/>
                                      </a:rPr>
                                      <m:t>𝐗</m:t>
                                    </m:r>
                                  </m:e>
                                  <m:sup>
                                    <m:r>
                                      <a:rPr lang="en-CA" b="1">
                                        <a:latin typeface="Cambria Math" panose="02040503050406030204" pitchFamily="18" charset="0"/>
                                        <a:ea typeface="Tahoma" panose="020B0604030504040204" pitchFamily="34" charset="0"/>
                                        <a:cs typeface="Tahoma" panose="020B0604030504040204" pitchFamily="34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n-CA" b="1">
                                    <a:latin typeface="Cambria Math" panose="02040503050406030204" pitchFamily="18" charset="0"/>
                                    <a:ea typeface="Tahoma" panose="020B0604030504040204" pitchFamily="34" charset="0"/>
                                    <a:cs typeface="Tahoma" panose="020B0604030504040204" pitchFamily="34" charset="0"/>
                                  </a:rPr>
                                  <m:t>𝐘</m:t>
                                </m:r>
                              </m:e>
                            </m:d>
                            <m:r>
                              <m:rPr>
                                <m:nor/>
                              </m:rPr>
                              <a:rPr lang="en-CA" dirty="0">
                                <a:latin typeface="Tahoma" panose="020B0604030504040204" pitchFamily="34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  <m:t> </m:t>
                            </m:r>
                            <m:d>
                              <m:dPr>
                                <m:ctrlPr>
                                  <a:rPr lang="en-CA" i="1" dirty="0">
                                    <a:latin typeface="Cambria Math" panose="02040503050406030204" pitchFamily="18" charset="0"/>
                                    <a:ea typeface="Tahoma" panose="020B0604030504040204" pitchFamily="34" charset="0"/>
                                    <a:cs typeface="Tahoma" panose="020B0604030504040204" pitchFamily="34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CA" b="1" i="1">
                                        <a:latin typeface="Cambria Math" panose="02040503050406030204" pitchFamily="18" charset="0"/>
                                        <a:ea typeface="Tahoma" panose="020B0604030504040204" pitchFamily="34" charset="0"/>
                                        <a:cs typeface="Tahoma" panose="020B0604030504040204" pitchFamily="34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CA" b="1">
                                        <a:latin typeface="Cambria Math" panose="02040503050406030204" pitchFamily="18" charset="0"/>
                                        <a:ea typeface="Tahoma" panose="020B0604030504040204" pitchFamily="34" charset="0"/>
                                        <a:cs typeface="Tahoma" panose="020B0604030504040204" pitchFamily="34" charset="0"/>
                                      </a:rPr>
                                      <m:t>𝐘</m:t>
                                    </m:r>
                                  </m:e>
                                  <m:sup>
                                    <m:r>
                                      <a:rPr lang="en-CA" b="1">
                                        <a:latin typeface="Cambria Math" panose="02040503050406030204" pitchFamily="18" charset="0"/>
                                        <a:ea typeface="Tahoma" panose="020B0604030504040204" pitchFamily="34" charset="0"/>
                                        <a:cs typeface="Tahoma" panose="020B0604030504040204" pitchFamily="34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n-CA" b="1">
                                    <a:latin typeface="Cambria Math" panose="02040503050406030204" pitchFamily="18" charset="0"/>
                                    <a:ea typeface="Tahoma" panose="020B0604030504040204" pitchFamily="34" charset="0"/>
                                    <a:cs typeface="Tahoma" panose="020B0604030504040204" pitchFamily="34" charset="0"/>
                                  </a:rPr>
                                  <m:t>𝐘</m:t>
                                </m:r>
                              </m:e>
                            </m:d>
                          </m:e>
                          <m:sup>
                            <m:r>
                              <a:rPr lang="en-CA" i="1"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  <m:t>−</m:t>
                            </m:r>
                            <m:f>
                              <m:fPr>
                                <m:type m:val="lin"/>
                                <m:ctrlPr>
                                  <a:rPr lang="en-CA" i="1">
                                    <a:latin typeface="Cambria Math" panose="02040503050406030204" pitchFamily="18" charset="0"/>
                                    <a:ea typeface="Tahoma" panose="020B0604030504040204" pitchFamily="34" charset="0"/>
                                    <a:cs typeface="Tahoma" panose="020B0604030504040204" pitchFamily="34" charset="0"/>
                                  </a:rPr>
                                </m:ctrlPr>
                              </m:fPr>
                              <m:num>
                                <m:r>
                                  <a:rPr lang="en-CA" i="1">
                                    <a:latin typeface="Cambria Math" panose="02040503050406030204" pitchFamily="18" charset="0"/>
                                    <a:ea typeface="Tahoma" panose="020B0604030504040204" pitchFamily="34" charset="0"/>
                                    <a:cs typeface="Tahoma" panose="020B0604030504040204" pitchFamily="34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CA" i="1">
                                    <a:latin typeface="Cambria Math" panose="02040503050406030204" pitchFamily="18" charset="0"/>
                                    <a:ea typeface="Tahoma" panose="020B0604030504040204" pitchFamily="34" charset="0"/>
                                    <a:cs typeface="Tahoma" panose="020B0604030504040204" pitchFamily="34" charset="0"/>
                                  </a:rPr>
                                  <m:t>2</m:t>
                                </m:r>
                              </m:den>
                            </m:f>
                          </m:sup>
                        </m:sSup>
                      </m:e>
                    </m:d>
                  </m:oMath>
                </a14:m>
                <a:endParaRPr lang="en-CA" dirty="0"/>
              </a:p>
              <a:p>
                <a:pPr marL="742950" lvl="1" indent="-285750">
                  <a:buClr>
                    <a:srgbClr val="3333B2"/>
                  </a:buClr>
                  <a:buFont typeface="Wingdings" panose="05000000000000000000" pitchFamily="2" charset="2"/>
                  <a:buChar char="§"/>
                </a:pPr>
                <a:endParaRPr lang="en-CA" dirty="0"/>
              </a:p>
              <a:p>
                <a:pPr marL="285750" indent="-285750">
                  <a:buClr>
                    <a:srgbClr val="3333B2"/>
                  </a:buClr>
                  <a:buFont typeface="Wingdings" panose="05000000000000000000" pitchFamily="2" charset="2"/>
                  <a:buChar char="§"/>
                </a:pPr>
                <a:r>
                  <a:rPr lang="en-CA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requires #observations &gt; #</a:t>
                </a:r>
                <a:r>
                  <a:rPr lang="en-CA" dirty="0" smtClean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variables, so typically preceded by some form of dimensionality reduction (PCA, ICA)</a:t>
                </a:r>
              </a:p>
              <a:p>
                <a:pPr marL="285750" indent="-285750">
                  <a:buClr>
                    <a:srgbClr val="3333B2"/>
                  </a:buClr>
                  <a:buFont typeface="Wingdings" panose="05000000000000000000" pitchFamily="2" charset="2"/>
                  <a:buChar char="§"/>
                </a:pPr>
                <a:endParaRPr lang="en-CA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285750" indent="-285750">
                  <a:buClr>
                    <a:srgbClr val="3333B2"/>
                  </a:buClr>
                  <a:buFont typeface="Wingdings" panose="05000000000000000000" pitchFamily="2" charset="2"/>
                  <a:buChar char="§"/>
                </a:pPr>
                <a:endParaRPr lang="en-CA" dirty="0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105" y="1635531"/>
                <a:ext cx="4320745" cy="4938853"/>
              </a:xfrm>
              <a:prstGeom prst="rect">
                <a:avLst/>
              </a:prstGeom>
              <a:blipFill>
                <a:blip r:embed="rId6"/>
                <a:stretch>
                  <a:fillRect l="-987" t="-617" r="-2539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3" name="Object 12"/>
          <p:cNvGraphicFramePr>
            <a:graphicFrameLocks noChangeAspect="1"/>
          </p:cNvGraphicFramePr>
          <p:nvPr>
            <p:extLst/>
          </p:nvPr>
        </p:nvGraphicFramePr>
        <p:xfrm>
          <a:off x="5129879" y="1650955"/>
          <a:ext cx="6686550" cy="3343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71" name="Acrobat Document" r:id="rId7" imgW="6686331" imgH="3343140" progId="Acrobat.Document.DC">
                  <p:embed/>
                </p:oleObj>
              </mc:Choice>
              <mc:Fallback>
                <p:oleObj name="Acrobat Document" r:id="rId7" imgW="6686331" imgH="3343140" progId="Acrobat.Document.DC">
                  <p:embed/>
                  <p:pic>
                    <p:nvPicPr>
                      <p:cNvPr id="13" name="Object 12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129879" y="1650955"/>
                        <a:ext cx="6686550" cy="3343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/>
          </p:nvPr>
        </p:nvGraphicFramePr>
        <p:xfrm>
          <a:off x="5129879" y="1650955"/>
          <a:ext cx="6686550" cy="3343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72" name="Acrobat Document" r:id="rId9" imgW="6686331" imgH="3343140" progId="Acrobat.Document.DC">
                  <p:embed/>
                </p:oleObj>
              </mc:Choice>
              <mc:Fallback>
                <p:oleObj name="Acrobat Document" r:id="rId9" imgW="6686331" imgH="3343140" progId="Acrobat.Document.DC">
                  <p:embed/>
                  <p:pic>
                    <p:nvPicPr>
                      <p:cNvPr id="12" name="Object 11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129879" y="1650955"/>
                        <a:ext cx="6686550" cy="3343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/>
          </p:nvPr>
        </p:nvGraphicFramePr>
        <p:xfrm>
          <a:off x="5129879" y="1650955"/>
          <a:ext cx="6686550" cy="3343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73" name="Acrobat Document" r:id="rId11" imgW="6686331" imgH="3343140" progId="Acrobat.Document.DC">
                  <p:embed/>
                </p:oleObj>
              </mc:Choice>
              <mc:Fallback>
                <p:oleObj name="Acrobat Document" r:id="rId11" imgW="6686331" imgH="3343140" progId="Acrobat.Document.DC">
                  <p:embed/>
                  <p:pic>
                    <p:nvPicPr>
                      <p:cNvPr id="11" name="Object 10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5129879" y="1650955"/>
                        <a:ext cx="6686550" cy="3343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22170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"/>
            <a:ext cx="12192000" cy="631479"/>
          </a:xfrm>
          <a:prstGeom prst="rect">
            <a:avLst/>
          </a:prstGeom>
          <a:solidFill>
            <a:srgbClr val="3333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A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Example #1: </a:t>
            </a: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connectivity- and behaviour-defined biotypes of depression</a:t>
            </a:r>
          </a:p>
        </p:txBody>
      </p:sp>
      <p:sp>
        <p:nvSpPr>
          <p:cNvPr id="5" name="AutoShape 2" descr="https://outlook.office.com/owa/service.svc/s/GetFileAttachment?id=AAMkAGI4MTVkM2QxLWUxOTUtNDI1Mi1hNGY1LTJjN2VlOTRlZTllYgBGAAAAAABAozJUsH9XQKHpwbW8m%2BieBwCxx5lMJOThS4Z5osxpTroEAAAAErITAABQ3RtVcPB2QYfcdSGxA%2BgRAACqtnVRAAABEgAQADM9cs0CFeJLnV9g2GowFac%3D&amp;X-OWA-CANARY=vWaWcW0tg0GSzosIby_QTsB9l7kXdtQYvl4t3i59b9ED8S0uhVYR8UZD-xIQFi8AF-LfN6leJYk.&amp;isImagePreview=True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cxnSp>
        <p:nvCxnSpPr>
          <p:cNvPr id="6" name="Straight Connector 5"/>
          <p:cNvCxnSpPr/>
          <p:nvPr/>
        </p:nvCxnSpPr>
        <p:spPr>
          <a:xfrm>
            <a:off x="0" y="6572238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0" y="6601925"/>
            <a:ext cx="208262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Drysdale et al. (2016) Nat Med</a:t>
            </a:r>
            <a:endParaRPr lang="en-CA" sz="1050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4147" y="2372127"/>
            <a:ext cx="5703750" cy="363251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71" y="2275672"/>
            <a:ext cx="6056229" cy="3825422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267780" y="775948"/>
            <a:ext cx="549484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Clr>
                <a:srgbClr val="3333B2"/>
              </a:buClr>
              <a:buFont typeface="Wingdings" panose="05000000000000000000" pitchFamily="2" charset="2"/>
              <a:buChar char="§"/>
            </a:pPr>
            <a:r>
              <a:rPr lang="en-CA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</a:t>
            </a: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= functional connectivity, </a:t>
            </a:r>
            <a:r>
              <a:rPr lang="en-CA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</a:t>
            </a: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= behaviour</a:t>
            </a:r>
          </a:p>
          <a:p>
            <a:pPr marL="285750" indent="-285750">
              <a:buClr>
                <a:srgbClr val="3333B2"/>
              </a:buClr>
              <a:buFont typeface="Wingdings" panose="05000000000000000000" pitchFamily="2" charset="2"/>
              <a:buChar char="§"/>
            </a:pPr>
            <a:endParaRPr lang="en-CA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Clr>
                <a:srgbClr val="3333B2"/>
              </a:buClr>
              <a:buFont typeface="Wingdings" panose="05000000000000000000" pitchFamily="2" charset="2"/>
              <a:buChar char="§"/>
            </a:pP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Use CCA to reduce dimensionality, then cluster</a:t>
            </a:r>
            <a:r>
              <a:rPr lang="en-CA" dirty="0"/>
              <a:t> </a:t>
            </a:r>
            <a:endParaRPr lang="en-CA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836868" y="6604084"/>
            <a:ext cx="235513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</a:t>
            </a:r>
            <a:r>
              <a:rPr lang="en-CA" sz="105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ee also: </a:t>
            </a:r>
            <a:r>
              <a:rPr lang="en-CA" sz="105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Dinga</a:t>
            </a:r>
            <a:r>
              <a:rPr lang="en-CA" sz="105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et al. (2018) </a:t>
            </a:r>
            <a:r>
              <a:rPr lang="en-CA" sz="105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bioRxiv</a:t>
            </a:r>
            <a:endParaRPr lang="en-CA" sz="1050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7533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"/>
            <a:ext cx="12192000" cy="631479"/>
          </a:xfrm>
          <a:prstGeom prst="rect">
            <a:avLst/>
          </a:prstGeom>
          <a:solidFill>
            <a:srgbClr val="3333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A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Example #2: </a:t>
            </a:r>
            <a:r>
              <a:rPr lang="en-CA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transdiagnostic</a:t>
            </a:r>
            <a:r>
              <a:rPr lang="en-CA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signatures of affective disorders</a:t>
            </a:r>
            <a:endParaRPr lang="en-CA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AutoShape 2" descr="https://outlook.office.com/owa/service.svc/s/GetFileAttachment?id=AAMkAGI4MTVkM2QxLWUxOTUtNDI1Mi1hNGY1LTJjN2VlOTRlZTllYgBGAAAAAABAozJUsH9XQKHpwbW8m%2BieBwCxx5lMJOThS4Z5osxpTroEAAAAErITAABQ3RtVcPB2QYfcdSGxA%2BgRAACqtnVRAAABEgAQADM9cs0CFeJLnV9g2GowFac%3D&amp;X-OWA-CANARY=vWaWcW0tg0GSzosIby_QTsB9l7kXdtQYvl4t3i59b9ED8S0uhVYR8UZD-xIQFi8AF-LfN6leJYk.&amp;isImagePreview=True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cxnSp>
        <p:nvCxnSpPr>
          <p:cNvPr id="6" name="Straight Connector 5"/>
          <p:cNvCxnSpPr/>
          <p:nvPr/>
        </p:nvCxnSpPr>
        <p:spPr>
          <a:xfrm>
            <a:off x="0" y="6572238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0" y="6601925"/>
            <a:ext cx="21435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05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Kebets</a:t>
            </a:r>
            <a:r>
              <a:rPr lang="en-CA" sz="105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CA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et al. (</a:t>
            </a:r>
            <a:r>
              <a:rPr lang="en-CA" sz="105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2019) </a:t>
            </a:r>
            <a:r>
              <a:rPr lang="en-CA" sz="105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Biol</a:t>
            </a:r>
            <a:r>
              <a:rPr lang="en-CA" sz="105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CA" sz="105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Psychiat</a:t>
            </a:r>
            <a:endParaRPr lang="en-CA" sz="1050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67780" y="775948"/>
            <a:ext cx="549484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Clr>
                <a:srgbClr val="3333B2"/>
              </a:buClr>
              <a:buFont typeface="Wingdings" panose="05000000000000000000" pitchFamily="2" charset="2"/>
              <a:buChar char="§"/>
            </a:pPr>
            <a:r>
              <a:rPr lang="en-CA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</a:t>
            </a: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= functional connectivity, </a:t>
            </a:r>
            <a:r>
              <a:rPr lang="en-CA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</a:t>
            </a: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= behaviour</a:t>
            </a:r>
          </a:p>
          <a:p>
            <a:pPr marL="285750" indent="-285750">
              <a:buClr>
                <a:srgbClr val="3333B2"/>
              </a:buClr>
              <a:buFont typeface="Wingdings" panose="05000000000000000000" pitchFamily="2" charset="2"/>
              <a:buChar char="§"/>
            </a:pPr>
            <a:endParaRPr lang="en-CA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Clr>
                <a:srgbClr val="3333B2"/>
              </a:buClr>
              <a:buFont typeface="Wingdings" panose="05000000000000000000" pitchFamily="2" charset="2"/>
              <a:buChar char="§"/>
            </a:pPr>
            <a:r>
              <a:rPr lang="en-CA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UCLA </a:t>
            </a:r>
            <a:r>
              <a:rPr lang="en-CA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phenomics</a:t>
            </a:r>
            <a:r>
              <a:rPr lang="en-CA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consortium:</a:t>
            </a:r>
          </a:p>
          <a:p>
            <a:pPr marL="742950" lvl="1" indent="-285750">
              <a:buClr>
                <a:srgbClr val="3333B2"/>
              </a:buClr>
              <a:buFont typeface="Wingdings" panose="05000000000000000000" pitchFamily="2" charset="2"/>
              <a:buChar char="§"/>
            </a:pPr>
            <a:r>
              <a:rPr lang="en-CA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ADHD</a:t>
            </a:r>
          </a:p>
          <a:p>
            <a:pPr marL="742950" lvl="1" indent="-285750">
              <a:buClr>
                <a:srgbClr val="3333B2"/>
              </a:buClr>
              <a:buFont typeface="Wingdings" panose="05000000000000000000" pitchFamily="2" charset="2"/>
              <a:buChar char="§"/>
            </a:pPr>
            <a:r>
              <a:rPr lang="en-CA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Bipolar</a:t>
            </a:r>
          </a:p>
          <a:p>
            <a:pPr marL="742950" lvl="1" indent="-285750">
              <a:buClr>
                <a:srgbClr val="3333B2"/>
              </a:buClr>
              <a:buFont typeface="Wingdings" panose="05000000000000000000" pitchFamily="2" charset="2"/>
              <a:buChar char="§"/>
            </a:pPr>
            <a:r>
              <a:rPr lang="en-CA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Schizophrenia</a:t>
            </a:r>
          </a:p>
          <a:p>
            <a:pPr marL="742950" lvl="1" indent="-285750">
              <a:buClr>
                <a:srgbClr val="3333B2"/>
              </a:buClr>
              <a:buFont typeface="Wingdings" panose="05000000000000000000" pitchFamily="2" charset="2"/>
              <a:buChar char="§"/>
            </a:pPr>
            <a:r>
              <a:rPr lang="en-CA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Schizoaffective</a:t>
            </a:r>
          </a:p>
          <a:p>
            <a:pPr marL="742950" lvl="1" indent="-285750">
              <a:buClr>
                <a:srgbClr val="3333B2"/>
              </a:buClr>
              <a:buFont typeface="Wingdings" panose="05000000000000000000" pitchFamily="2" charset="2"/>
              <a:buChar char="§"/>
            </a:pPr>
            <a:endParaRPr lang="en-CA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3314" name="Picture 2" descr="https://ars.els-cdn.com/content/image/1-s2.0-S0006322319314751-gr2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24"/>
          <a:stretch/>
        </p:blipFill>
        <p:spPr bwMode="auto">
          <a:xfrm>
            <a:off x="7357731" y="900371"/>
            <a:ext cx="4380614" cy="5258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s://ars.els-cdn.com/content/image/1-s2.0-S0006322319314751-gr2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1153"/>
          <a:stretch/>
        </p:blipFill>
        <p:spPr bwMode="auto">
          <a:xfrm>
            <a:off x="553546" y="3113958"/>
            <a:ext cx="6267129" cy="3044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9629579" y="6601925"/>
            <a:ext cx="252986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</a:t>
            </a:r>
            <a:r>
              <a:rPr lang="en-CA" sz="105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ee also: Xia et al. (2017) Nat </a:t>
            </a:r>
            <a:r>
              <a:rPr lang="en-CA" sz="105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Commun</a:t>
            </a:r>
            <a:endParaRPr lang="en-CA" sz="1050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7485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"/>
            <a:ext cx="12192000" cy="631479"/>
          </a:xfrm>
          <a:prstGeom prst="rect">
            <a:avLst/>
          </a:prstGeom>
          <a:solidFill>
            <a:srgbClr val="3333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Linear Discriminant Analysis (LDA)</a:t>
            </a:r>
          </a:p>
        </p:txBody>
      </p:sp>
      <p:sp>
        <p:nvSpPr>
          <p:cNvPr id="5" name="AutoShape 2" descr="https://outlook.office.com/owa/service.svc/s/GetFileAttachment?id=AAMkAGI4MTVkM2QxLWUxOTUtNDI1Mi1hNGY1LTJjN2VlOTRlZTllYgBGAAAAAABAozJUsH9XQKHpwbW8m%2BieBwCxx5lMJOThS4Z5osxpTroEAAAAErITAABQ3RtVcPB2QYfcdSGxA%2BgRAACqtnVRAAABEgAQADM9cs0CFeJLnV9g2GowFac%3D&amp;X-OWA-CANARY=vWaWcW0tg0GSzosIby_QTsB9l7kXdtQYvl4t3i59b9ED8S0uhVYR8UZD-xIQFi8AF-LfN6leJYk.&amp;isImagePreview=True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cxnSp>
        <p:nvCxnSpPr>
          <p:cNvPr id="6" name="Straight Connector 5"/>
          <p:cNvCxnSpPr/>
          <p:nvPr/>
        </p:nvCxnSpPr>
        <p:spPr>
          <a:xfrm>
            <a:off x="0" y="6572238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0" y="6601925"/>
            <a:ext cx="231666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3"/>
              </a:rPr>
              <a:t>https://mlalgorithm.wordpress.com</a:t>
            </a:r>
            <a:r>
              <a:rPr lang="en-CA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endParaRPr lang="en-CA" sz="1050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267780" y="1949616"/>
                <a:ext cx="5494845" cy="34163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Clr>
                    <a:srgbClr val="3333B2"/>
                  </a:buClr>
                  <a:buFont typeface="Wingdings" panose="05000000000000000000" pitchFamily="2" charset="2"/>
                  <a:buChar char="§"/>
                </a:pPr>
                <a:r>
                  <a:rPr lang="en-CA" b="1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X</a:t>
                </a:r>
                <a:r>
                  <a:rPr lang="en-CA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= continuous, </a:t>
                </a:r>
                <a:r>
                  <a:rPr lang="en-CA" b="1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Y</a:t>
                </a:r>
                <a:r>
                  <a:rPr lang="en-CA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= categorical</a:t>
                </a:r>
              </a:p>
              <a:p>
                <a:pPr marL="285750" indent="-285750">
                  <a:buClr>
                    <a:srgbClr val="3333B2"/>
                  </a:buClr>
                  <a:buFont typeface="Wingdings" panose="05000000000000000000" pitchFamily="2" charset="2"/>
                  <a:buChar char="§"/>
                </a:pPr>
                <a:endParaRPr lang="en-CA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285750" indent="-285750">
                  <a:buClr>
                    <a:srgbClr val="3333B2"/>
                  </a:buClr>
                  <a:buFont typeface="Wingdings" panose="05000000000000000000" pitchFamily="2" charset="2"/>
                  <a:buChar char="§"/>
                </a:pPr>
                <a:r>
                  <a:rPr lang="en-CA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m</a:t>
                </a:r>
                <a:r>
                  <a:rPr lang="en-CA" dirty="0" smtClean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aximize between-group (</a:t>
                </a:r>
                <a:r>
                  <a:rPr lang="en-CA" b="1" dirty="0" smtClean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B</a:t>
                </a:r>
                <a:r>
                  <a:rPr lang="en-CA" dirty="0" smtClean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) </a:t>
                </a:r>
                <a:r>
                  <a:rPr lang="en-CA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vs </a:t>
                </a:r>
                <a:r>
                  <a:rPr lang="en-CA" dirty="0" smtClean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within-group (</a:t>
                </a:r>
                <a:r>
                  <a:rPr lang="en-CA" b="1" dirty="0" smtClean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W</a:t>
                </a:r>
                <a:r>
                  <a:rPr lang="en-CA" dirty="0" smtClean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) </a:t>
                </a:r>
                <a:r>
                  <a:rPr lang="en-CA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variance</a:t>
                </a:r>
              </a:p>
              <a:p>
                <a:pPr marL="285750" indent="-285750">
                  <a:buClr>
                    <a:srgbClr val="3333B2"/>
                  </a:buClr>
                  <a:buFont typeface="Wingdings" panose="05000000000000000000" pitchFamily="2" charset="2"/>
                  <a:buChar char="§"/>
                </a:pPr>
                <a:endParaRPr lang="en-CA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285750" indent="-285750">
                  <a:buClr>
                    <a:srgbClr val="3333B2"/>
                  </a:buClr>
                  <a:buFont typeface="Wingdings" panose="05000000000000000000" pitchFamily="2" charset="2"/>
                  <a:buChar char="§"/>
                </a:pPr>
                <a:r>
                  <a:rPr lang="en-CA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i.e. find new axes that maximize separation between groups</a:t>
                </a:r>
              </a:p>
              <a:p>
                <a:pPr marL="285750" indent="-285750">
                  <a:buClr>
                    <a:srgbClr val="3333B2"/>
                  </a:buClr>
                  <a:buFont typeface="Wingdings" panose="05000000000000000000" pitchFamily="2" charset="2"/>
                  <a:buChar char="§"/>
                </a:pPr>
                <a:endParaRPr lang="en-CA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285750" lvl="1" indent="-285750">
                  <a:buClr>
                    <a:srgbClr val="3333B2"/>
                  </a:buClr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CA" i="1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𝑆𝑉𝐷</m:t>
                    </m:r>
                    <m:r>
                      <a:rPr lang="en-CA" i="1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(</m:t>
                    </m:r>
                    <m:sSup>
                      <m:sSupPr>
                        <m:ctrlPr>
                          <a:rPr lang="en-CA" i="1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sSupPr>
                      <m:e>
                        <m:r>
                          <a:rPr lang="en-CA" b="1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𝐖</m:t>
                        </m:r>
                      </m:e>
                      <m:sup>
                        <m:r>
                          <a:rPr lang="en-CA" i="1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−1</m:t>
                        </m:r>
                      </m:sup>
                    </m:sSup>
                    <m:r>
                      <a:rPr lang="en-CA" b="1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𝐁</m:t>
                    </m:r>
                    <m:r>
                      <a:rPr lang="en-CA" i="1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)</m:t>
                    </m:r>
                  </m:oMath>
                </a14:m>
                <a:endParaRPr lang="en-CA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285750" indent="-285750">
                  <a:buClr>
                    <a:srgbClr val="3333B2"/>
                  </a:buClr>
                  <a:buFont typeface="Wingdings" panose="05000000000000000000" pitchFamily="2" charset="2"/>
                  <a:buChar char="§"/>
                </a:pPr>
                <a:endParaRPr lang="en-CA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285750" indent="-285750">
                  <a:buClr>
                    <a:srgbClr val="3333B2"/>
                  </a:buClr>
                  <a:buFont typeface="Wingdings" panose="05000000000000000000" pitchFamily="2" charset="2"/>
                  <a:buChar char="§"/>
                </a:pPr>
                <a:endParaRPr lang="en-CA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285750" indent="-285750">
                  <a:buClr>
                    <a:srgbClr val="3333B2"/>
                  </a:buClr>
                  <a:buFont typeface="Wingdings" panose="05000000000000000000" pitchFamily="2" charset="2"/>
                  <a:buChar char="§"/>
                </a:pPr>
                <a:endParaRPr lang="en-CA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780" y="1949616"/>
                <a:ext cx="5494845" cy="3416320"/>
              </a:xfrm>
              <a:prstGeom prst="rect">
                <a:avLst/>
              </a:prstGeom>
              <a:blipFill>
                <a:blip r:embed="rId4"/>
                <a:stretch>
                  <a:fillRect l="-777" t="-107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9375" y="2114783"/>
            <a:ext cx="5762625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443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"/>
            <a:ext cx="12192000" cy="631479"/>
          </a:xfrm>
          <a:prstGeom prst="rect">
            <a:avLst/>
          </a:prstGeom>
          <a:solidFill>
            <a:srgbClr val="3333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Extensions</a:t>
            </a:r>
          </a:p>
        </p:txBody>
      </p:sp>
      <p:sp>
        <p:nvSpPr>
          <p:cNvPr id="5" name="AutoShape 2" descr="https://outlook.office.com/owa/service.svc/s/GetFileAttachment?id=AAMkAGI4MTVkM2QxLWUxOTUtNDI1Mi1hNGY1LTJjN2VlOTRlZTllYgBGAAAAAABAozJUsH9XQKHpwbW8m%2BieBwCxx5lMJOThS4Z5osxpTroEAAAAErITAABQ3RtVcPB2QYfcdSGxA%2BgRAACqtnVRAAABEgAQADM9cs0CFeJLnV9g2GowFac%3D&amp;X-OWA-CANARY=vWaWcW0tg0GSzosIby_QTsB9l7kXdtQYvl4t3i59b9ED8S0uhVYR8UZD-xIQFi8AF-LfN6leJYk.&amp;isImagePreview=True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14" name="Rectangle 13"/>
          <p:cNvSpPr/>
          <p:nvPr/>
        </p:nvSpPr>
        <p:spPr>
          <a:xfrm>
            <a:off x="203657" y="849842"/>
            <a:ext cx="5761207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Clr>
                <a:srgbClr val="3333B2"/>
              </a:buClr>
              <a:buFont typeface="Wingdings" panose="05000000000000000000" pitchFamily="2" charset="2"/>
              <a:buChar char="§"/>
            </a:pPr>
            <a:r>
              <a:rPr lang="en-CA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</a:t>
            </a:r>
            <a:r>
              <a:rPr lang="en-CA" dirty="0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parse</a:t>
            </a:r>
            <a:r>
              <a:rPr lang="en-CA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/</a:t>
            </a:r>
            <a:r>
              <a:rPr lang="en-CA" dirty="0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regularized</a:t>
            </a:r>
            <a:r>
              <a:rPr lang="en-CA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solutions, e.g.</a:t>
            </a:r>
            <a:b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CA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sCCA</a:t>
            </a: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Witten &amp; </a:t>
            </a:r>
            <a:r>
              <a:rPr lang="en-CA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Tibshirani</a:t>
            </a: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(2009) Stat </a:t>
            </a:r>
            <a:r>
              <a:rPr lang="en-CA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Appl</a:t>
            </a: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Genet </a:t>
            </a:r>
            <a:r>
              <a:rPr lang="en-CA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Mol</a:t>
            </a: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CA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Biol</a:t>
            </a: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/>
            </a:r>
            <a:b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CA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MSNR: Xia et al. </a:t>
            </a: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</a:t>
            </a:r>
            <a:r>
              <a:rPr lang="en-CA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2019) </a:t>
            </a:r>
            <a:r>
              <a:rPr lang="en-CA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bioRxiv</a:t>
            </a:r>
            <a:endParaRPr lang="en-CA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Clr>
                <a:srgbClr val="3333B2"/>
              </a:buClr>
              <a:buFont typeface="Wingdings" panose="05000000000000000000" pitchFamily="2" charset="2"/>
              <a:buChar char="§"/>
            </a:pPr>
            <a:endParaRPr lang="en-CA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Clr>
                <a:srgbClr val="3333B2"/>
              </a:buClr>
              <a:buFont typeface="Wingdings" panose="05000000000000000000" pitchFamily="2" charset="2"/>
              <a:buChar char="§"/>
            </a:pPr>
            <a:r>
              <a:rPr lang="en-CA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3+</a:t>
            </a: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datasets, e.g.</a:t>
            </a:r>
            <a:b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PARAFAC: Bro (1997) </a:t>
            </a:r>
            <a:r>
              <a:rPr lang="en-CA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Chemometr</a:t>
            </a: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CA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Intell</a:t>
            </a: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Lab</a:t>
            </a:r>
            <a:b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Multiway PLS: Wold et al. (1987) J </a:t>
            </a:r>
            <a:r>
              <a:rPr lang="en-CA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Chemometrics</a:t>
            </a:r>
            <a:endParaRPr lang="en-CA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Clr>
                <a:srgbClr val="3333B2"/>
              </a:buClr>
              <a:buFont typeface="Wingdings" panose="05000000000000000000" pitchFamily="2" charset="2"/>
              <a:buChar char="§"/>
            </a:pPr>
            <a:endParaRPr lang="en-CA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Clr>
                <a:srgbClr val="3333B2"/>
              </a:buClr>
              <a:buFont typeface="Wingdings" panose="05000000000000000000" pitchFamily="2" charset="2"/>
              <a:buChar char="§"/>
            </a:pPr>
            <a:r>
              <a:rPr lang="en-CA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</a:t>
            </a:r>
            <a:r>
              <a:rPr lang="en-CA" dirty="0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onlinear</a:t>
            </a:r>
            <a:r>
              <a:rPr lang="en-CA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dependencies</a:t>
            </a:r>
          </a:p>
          <a:p>
            <a:pPr marL="285750" indent="-285750">
              <a:buClr>
                <a:srgbClr val="3333B2"/>
              </a:buClr>
              <a:buFont typeface="Wingdings" panose="05000000000000000000" pitchFamily="2" charset="2"/>
              <a:buChar char="§"/>
            </a:pPr>
            <a:endParaRPr lang="en-CA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Clr>
                <a:srgbClr val="3333B2"/>
              </a:buClr>
              <a:buFont typeface="Wingdings" panose="05000000000000000000" pitchFamily="2" charset="2"/>
              <a:buChar char="§"/>
            </a:pPr>
            <a:r>
              <a:rPr lang="en-CA" dirty="0" err="1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</a:t>
            </a:r>
            <a:r>
              <a:rPr lang="en-CA" dirty="0" err="1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ayesian</a:t>
            </a:r>
            <a:r>
              <a:rPr lang="en-CA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implementations, e.g.</a:t>
            </a:r>
            <a:b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IBFA: Virtanen et al. (2011) </a:t>
            </a:r>
            <a:r>
              <a:rPr lang="en-CA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ICML-II</a:t>
            </a:r>
            <a:endParaRPr lang="en-CA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1266" name="Picture 2" descr="Image result for multiway pl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298" y="4910930"/>
            <a:ext cx="5454713" cy="1713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1149" y="1084521"/>
            <a:ext cx="5462628" cy="5251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124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"/>
            <a:ext cx="12192000" cy="631479"/>
          </a:xfrm>
          <a:prstGeom prst="rect">
            <a:avLst/>
          </a:prstGeom>
          <a:solidFill>
            <a:srgbClr val="3333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Summary</a:t>
            </a:r>
          </a:p>
        </p:txBody>
      </p:sp>
      <p:sp>
        <p:nvSpPr>
          <p:cNvPr id="5" name="AutoShape 2" descr="https://outlook.office.com/owa/service.svc/s/GetFileAttachment?id=AAMkAGI4MTVkM2QxLWUxOTUtNDI1Mi1hNGY1LTJjN2VlOTRlZTllYgBGAAAAAABAozJUsH9XQKHpwbW8m%2BieBwCxx5lMJOThS4Z5osxpTroEAAAAErITAABQ3RtVcPB2QYfcdSGxA%2BgRAACqtnVRAAABEgAQADM9cs0CFeJLnV9g2GowFac%3D&amp;X-OWA-CANARY=vWaWcW0tg0GSzosIby_QTsB9l7kXdtQYvl4t3i59b9ED8S0uhVYR8UZD-xIQFi8AF-LfN6leJYk.&amp;isImagePreview=True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14" name="Rectangle 13"/>
          <p:cNvSpPr/>
          <p:nvPr/>
        </p:nvSpPr>
        <p:spPr>
          <a:xfrm>
            <a:off x="286634" y="1515983"/>
            <a:ext cx="4558743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Clr>
                <a:srgbClr val="3333B2"/>
              </a:buClr>
              <a:buFont typeface="Wingdings" panose="05000000000000000000" pitchFamily="2" charset="2"/>
              <a:buChar char="§"/>
            </a:pP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Multivariate models embody the </a:t>
            </a:r>
            <a:r>
              <a:rPr lang="en-CA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network</a:t>
            </a: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property</a:t>
            </a:r>
          </a:p>
          <a:p>
            <a:pPr marL="285750" indent="-285750">
              <a:buClr>
                <a:srgbClr val="3333B2"/>
              </a:buClr>
              <a:buFont typeface="Wingdings" panose="05000000000000000000" pitchFamily="2" charset="2"/>
              <a:buChar char="§"/>
            </a:pPr>
            <a:endParaRPr lang="en-CA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Clr>
                <a:srgbClr val="3333B2"/>
              </a:buClr>
              <a:buFont typeface="Wingdings" panose="05000000000000000000" pitchFamily="2" charset="2"/>
              <a:buChar char="§"/>
            </a:pP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Many linear multivariate models are </a:t>
            </a:r>
            <a:r>
              <a:rPr lang="en-CA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related</a:t>
            </a: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but entail unique assumptions</a:t>
            </a:r>
          </a:p>
          <a:p>
            <a:pPr marL="285750" indent="-285750">
              <a:buClr>
                <a:srgbClr val="3333B2"/>
              </a:buClr>
              <a:buFont typeface="Wingdings" panose="05000000000000000000" pitchFamily="2" charset="2"/>
              <a:buChar char="§"/>
            </a:pPr>
            <a:endParaRPr lang="en-CA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Clr>
                <a:srgbClr val="3333B2"/>
              </a:buClr>
              <a:buFont typeface="Wingdings" panose="05000000000000000000" pitchFamily="2" charset="2"/>
              <a:buChar char="§"/>
            </a:pP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Multivariate models are </a:t>
            </a:r>
            <a:r>
              <a:rPr lang="en-CA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versatile</a:t>
            </a: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and complementary to other statistical models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1017" y="1094783"/>
            <a:ext cx="6488903" cy="5014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2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"/>
            <a:ext cx="12192000" cy="631479"/>
          </a:xfrm>
          <a:prstGeom prst="rect">
            <a:avLst/>
          </a:prstGeom>
          <a:solidFill>
            <a:srgbClr val="3333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Demo: </a:t>
            </a:r>
            <a:r>
              <a:rPr lang="en-CA" i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myConnectome</a:t>
            </a:r>
            <a:endParaRPr lang="en-CA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AutoShape 2" descr="https://outlook.office.com/owa/service.svc/s/GetFileAttachment?id=AAMkAGI4MTVkM2QxLWUxOTUtNDI1Mi1hNGY1LTJjN2VlOTRlZTllYgBGAAAAAABAozJUsH9XQKHpwbW8m%2BieBwCxx5lMJOThS4Z5osxpTroEAAAAErITAABQ3RtVcPB2QYfcdSGxA%2BgRAACqtnVRAAABEgAQADM9cs0CFeJLnV9g2GowFac%3D&amp;X-OWA-CANARY=vWaWcW0tg0GSzosIby_QTsB9l7kXdtQYvl4t3i59b9ED8S0uhVYR8UZD-xIQFi8AF-LfN6leJYk.&amp;isImagePreview=True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4885" y="935674"/>
            <a:ext cx="7097115" cy="5401429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86634" y="1515983"/>
            <a:ext cx="4558743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Clr>
                <a:srgbClr val="3333B2"/>
              </a:buClr>
              <a:buFont typeface="Wingdings" panose="05000000000000000000" pitchFamily="2" charset="2"/>
              <a:buChar char="§"/>
            </a:pP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Deep phenotyping in a single individual</a:t>
            </a:r>
          </a:p>
          <a:p>
            <a:pPr marL="285750" indent="-285750">
              <a:buClr>
                <a:srgbClr val="3333B2"/>
              </a:buClr>
              <a:buFont typeface="Wingdings" panose="05000000000000000000" pitchFamily="2" charset="2"/>
              <a:buChar char="§"/>
            </a:pPr>
            <a:endParaRPr lang="en-CA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Clr>
                <a:srgbClr val="3333B2"/>
              </a:buClr>
              <a:buFont typeface="Wingdings" panose="05000000000000000000" pitchFamily="2" charset="2"/>
              <a:buChar char="§"/>
            </a:pPr>
            <a:r>
              <a:rPr lang="en-CA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</a:t>
            </a: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= </a:t>
            </a:r>
            <a:r>
              <a:rPr lang="en-CA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rs</a:t>
            </a: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-fMRI functional connectivity</a:t>
            </a:r>
          </a:p>
          <a:p>
            <a:pPr marL="285750" indent="-285750">
              <a:buClr>
                <a:srgbClr val="3333B2"/>
              </a:buClr>
              <a:buFont typeface="Wingdings" panose="05000000000000000000" pitchFamily="2" charset="2"/>
              <a:buChar char="§"/>
            </a:pPr>
            <a:endParaRPr lang="en-CA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Clr>
                <a:srgbClr val="3333B2"/>
              </a:buClr>
              <a:buFont typeface="Wingdings" panose="05000000000000000000" pitchFamily="2" charset="2"/>
              <a:buChar char="§"/>
            </a:pPr>
            <a:r>
              <a:rPr lang="en-CA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</a:t>
            </a: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= subjective mood (PANAS-X)</a:t>
            </a:r>
          </a:p>
          <a:p>
            <a:pPr marL="285750" indent="-285750">
              <a:buClr>
                <a:srgbClr val="3333B2"/>
              </a:buClr>
              <a:buFont typeface="Wingdings" panose="05000000000000000000" pitchFamily="2" charset="2"/>
              <a:buChar char="§"/>
            </a:pPr>
            <a:endParaRPr lang="en-CA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Clr>
                <a:srgbClr val="3333B2"/>
              </a:buClr>
              <a:buFont typeface="Wingdings" panose="05000000000000000000" pitchFamily="2" charset="2"/>
              <a:buChar char="§"/>
            </a:pP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 = 73 sessions</a:t>
            </a:r>
          </a:p>
          <a:p>
            <a:pPr marL="285750" indent="-285750">
              <a:buClr>
                <a:srgbClr val="3333B2"/>
              </a:buClr>
              <a:buFont typeface="Wingdings" panose="05000000000000000000" pitchFamily="2" charset="2"/>
              <a:buChar char="§"/>
            </a:pPr>
            <a:endParaRPr lang="en-CA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Clr>
                <a:srgbClr val="3333B2"/>
              </a:buClr>
              <a:buFont typeface="Wingdings" panose="05000000000000000000" pitchFamily="2" charset="2"/>
              <a:buChar char="§"/>
            </a:pP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Question: are connectivity and mood related?</a:t>
            </a:r>
          </a:p>
        </p:txBody>
      </p:sp>
    </p:spTree>
    <p:extLst>
      <p:ext uri="{BB962C8B-B14F-4D97-AF65-F5344CB8AC3E}">
        <p14:creationId xmlns:p14="http://schemas.microsoft.com/office/powerpoint/2010/main" val="797357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"/>
            <a:ext cx="12192000" cy="631479"/>
          </a:xfrm>
          <a:prstGeom prst="rect">
            <a:avLst/>
          </a:prstGeom>
          <a:solidFill>
            <a:srgbClr val="3333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Towards multivariate analysis</a:t>
            </a:r>
          </a:p>
        </p:txBody>
      </p:sp>
      <p:sp>
        <p:nvSpPr>
          <p:cNvPr id="5" name="AutoShape 2" descr="https://outlook.office.com/owa/service.svc/s/GetFileAttachment?id=AAMkAGI4MTVkM2QxLWUxOTUtNDI1Mi1hNGY1LTJjN2VlOTRlZTllYgBGAAAAAABAozJUsH9XQKHpwbW8m%2BieBwCxx5lMJOThS4Z5osxpTroEAAAAErITAABQ3RtVcPB2QYfcdSGxA%2BgRAACqtnVRAAABEgAQADM9cs0CFeJLnV9g2GowFac%3D&amp;X-OWA-CANARY=vWaWcW0tg0GSzosIby_QTsB9l7kXdtQYvl4t3i59b9ED8S0uhVYR8UZD-xIQFi8AF-LfN6leJYk.&amp;isImagePreview=True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cxnSp>
        <p:nvCxnSpPr>
          <p:cNvPr id="12" name="Straight Connector 11"/>
          <p:cNvCxnSpPr/>
          <p:nvPr/>
        </p:nvCxnSpPr>
        <p:spPr>
          <a:xfrm>
            <a:off x="0" y="6572238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0" y="6601925"/>
            <a:ext cx="270779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Misic &amp; </a:t>
            </a:r>
            <a:r>
              <a:rPr lang="en-CA" sz="105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Sporns</a:t>
            </a:r>
            <a:r>
              <a:rPr lang="en-CA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(2016) </a:t>
            </a:r>
            <a:r>
              <a:rPr lang="en-CA" sz="105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Curr</a:t>
            </a:r>
            <a:r>
              <a:rPr lang="en-CA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CA" sz="105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Opin</a:t>
            </a:r>
            <a:r>
              <a:rPr lang="en-CA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CA" sz="105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Neurobiol</a:t>
            </a:r>
            <a:endParaRPr lang="en-CA" sz="1050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96EE7A-5E52-4FC3-95DE-FAFF31E5A4EE}"/>
              </a:ext>
            </a:extLst>
          </p:cNvPr>
          <p:cNvSpPr txBox="1"/>
          <p:nvPr/>
        </p:nvSpPr>
        <p:spPr>
          <a:xfrm>
            <a:off x="597228" y="1262274"/>
            <a:ext cx="4023519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3333B2"/>
              </a:buClr>
              <a:buFont typeface="Wingdings" panose="05000000000000000000" pitchFamily="2" charset="2"/>
              <a:buChar char="§"/>
            </a:pPr>
            <a:r>
              <a:rPr lang="en-CA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activation</a:t>
            </a: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mapping individual elements to individual external variables</a:t>
            </a:r>
          </a:p>
          <a:p>
            <a:pPr marL="285750" indent="-285750">
              <a:buClr>
                <a:srgbClr val="3333B2"/>
              </a:buClr>
              <a:buFont typeface="Wingdings" panose="05000000000000000000" pitchFamily="2" charset="2"/>
              <a:buChar char="§"/>
            </a:pPr>
            <a:endParaRPr lang="en-CA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Clr>
                <a:srgbClr val="3333B2"/>
              </a:buClr>
              <a:buFont typeface="Wingdings" panose="05000000000000000000" pitchFamily="2" charset="2"/>
              <a:buChar char="§"/>
            </a:pPr>
            <a:r>
              <a:rPr lang="en-CA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connectivity</a:t>
            </a: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mapping individual structural or functional connections to individual external variables </a:t>
            </a:r>
          </a:p>
          <a:p>
            <a:pPr marL="285750" indent="-285750">
              <a:buClr>
                <a:srgbClr val="3333B2"/>
              </a:buClr>
              <a:buFont typeface="Wingdings" panose="05000000000000000000" pitchFamily="2" charset="2"/>
              <a:buChar char="§"/>
            </a:pPr>
            <a:endParaRPr lang="en-CA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Clr>
                <a:srgbClr val="3333B2"/>
              </a:buClr>
              <a:buFont typeface="Wingdings" panose="05000000000000000000" pitchFamily="2" charset="2"/>
              <a:buChar char="§"/>
            </a:pPr>
            <a:r>
              <a:rPr lang="en-CA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networks</a:t>
            </a: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mapping network attributes to individual external variables</a:t>
            </a:r>
          </a:p>
          <a:p>
            <a:pPr marL="285750" indent="-285750">
              <a:buClr>
                <a:srgbClr val="3333B2"/>
              </a:buClr>
              <a:buFont typeface="Wingdings" panose="05000000000000000000" pitchFamily="2" charset="2"/>
              <a:buChar char="§"/>
            </a:pPr>
            <a:endParaRPr lang="en-CA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Clr>
                <a:srgbClr val="3333B2"/>
              </a:buClr>
              <a:buFont typeface="Wingdings" panose="05000000000000000000" pitchFamily="2" charset="2"/>
              <a:buChar char="§"/>
            </a:pPr>
            <a:r>
              <a:rPr lang="en-CA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multivariate systems</a:t>
            </a: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mapping patterns of elements or connections to patterns of external variables</a:t>
            </a:r>
          </a:p>
          <a:p>
            <a:pPr marL="285750" indent="-285750">
              <a:buClr>
                <a:srgbClr val="3333B2"/>
              </a:buClr>
              <a:buFont typeface="Wingdings" panose="05000000000000000000" pitchFamily="2" charset="2"/>
              <a:buChar char="§"/>
            </a:pPr>
            <a:endParaRPr lang="en-CA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Clr>
                <a:srgbClr val="3333B2"/>
              </a:buClr>
              <a:buFont typeface="Wingdings" panose="05000000000000000000" pitchFamily="2" charset="2"/>
              <a:buChar char="§"/>
            </a:pPr>
            <a:endParaRPr lang="en-CA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9871" y="1094783"/>
            <a:ext cx="6488903" cy="5014153"/>
          </a:xfrm>
          <a:prstGeom prst="rect">
            <a:avLst/>
          </a:prstGeom>
        </p:spPr>
      </p:pic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94885422"/>
              </p:ext>
            </p:extLst>
          </p:nvPr>
        </p:nvGraphicFramePr>
        <p:xfrm>
          <a:off x="4960774" y="965436"/>
          <a:ext cx="6858000" cy="5143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42" name="Acrobat Document" r:id="rId5" imgW="6857865" imgH="5143500" progId="Acrobat.Document.DC">
                  <p:embed/>
                </p:oleObj>
              </mc:Choice>
              <mc:Fallback>
                <p:oleObj name="Acrobat Document" r:id="rId5" imgW="6857865" imgH="5143500" progId="Acrobat.Document.DC">
                  <p:embed/>
                  <p:pic>
                    <p:nvPicPr>
                      <p:cNvPr id="9" name="Object 8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960774" y="965436"/>
                        <a:ext cx="6858000" cy="5143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0331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34AF403-4F86-4AA5-BCBD-381E9873AB50}"/>
              </a:ext>
            </a:extLst>
          </p:cNvPr>
          <p:cNvSpPr/>
          <p:nvPr/>
        </p:nvSpPr>
        <p:spPr>
          <a:xfrm>
            <a:off x="0" y="1"/>
            <a:ext cx="12192000" cy="631479"/>
          </a:xfrm>
          <a:prstGeom prst="rect">
            <a:avLst/>
          </a:prstGeom>
          <a:solidFill>
            <a:srgbClr val="3333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A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Integrating scales and modalities</a:t>
            </a:r>
            <a:endParaRPr lang="en-CA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" t="51977"/>
          <a:stretch/>
        </p:blipFill>
        <p:spPr>
          <a:xfrm>
            <a:off x="1781174" y="1096072"/>
            <a:ext cx="9829802" cy="103434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279918" y="1091242"/>
            <a:ext cx="9331058" cy="10343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/>
          <p:cNvSpPr/>
          <p:nvPr/>
        </p:nvSpPr>
        <p:spPr>
          <a:xfrm rot="16200000">
            <a:off x="796261" y="1462157"/>
            <a:ext cx="14642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observations</a:t>
            </a:r>
            <a:endParaRPr lang="en-CA" dirty="0"/>
          </a:p>
        </p:txBody>
      </p:sp>
      <p:sp>
        <p:nvSpPr>
          <p:cNvPr id="11" name="Rectangle 10"/>
          <p:cNvSpPr/>
          <p:nvPr/>
        </p:nvSpPr>
        <p:spPr>
          <a:xfrm>
            <a:off x="1588365" y="730033"/>
            <a:ext cx="10811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variables</a:t>
            </a:r>
            <a:endParaRPr lang="en-CA" dirty="0"/>
          </a:p>
        </p:txBody>
      </p:sp>
      <p:grpSp>
        <p:nvGrpSpPr>
          <p:cNvPr id="9" name="Group 8"/>
          <p:cNvGrpSpPr/>
          <p:nvPr/>
        </p:nvGrpSpPr>
        <p:grpSpPr>
          <a:xfrm>
            <a:off x="5597102" y="2247176"/>
            <a:ext cx="6082296" cy="1648913"/>
            <a:chOff x="5597102" y="2247176"/>
            <a:chExt cx="6082296" cy="1648913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000" b="51770"/>
            <a:stretch/>
          </p:blipFill>
          <p:spPr>
            <a:xfrm>
              <a:off x="6769260" y="2645083"/>
              <a:ext cx="4910138" cy="1038817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5597102" y="2916631"/>
              <a:ext cx="35298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+</a:t>
              </a:r>
              <a:endParaRPr lang="en-CA" dirty="0"/>
            </a:p>
          </p:txBody>
        </p:sp>
        <p:sp>
          <p:nvSpPr>
            <p:cNvPr id="12" name="Rectangle 11"/>
            <p:cNvSpPr/>
            <p:nvPr/>
          </p:nvSpPr>
          <p:spPr>
            <a:xfrm rot="16200000">
              <a:off x="5845099" y="2979300"/>
              <a:ext cx="146424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observations</a:t>
              </a:r>
              <a:endParaRPr lang="en-CA" dirty="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6637203" y="2247176"/>
              <a:ext cx="108113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variables</a:t>
              </a:r>
              <a:endParaRPr lang="en-CA" dirty="0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6196EE7A-5E52-4FC3-95DE-FAFF31E5A4EE}"/>
              </a:ext>
            </a:extLst>
          </p:cNvPr>
          <p:cNvSpPr txBox="1"/>
          <p:nvPr/>
        </p:nvSpPr>
        <p:spPr>
          <a:xfrm>
            <a:off x="3486105" y="4958839"/>
            <a:ext cx="581290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3333B2"/>
              </a:buClr>
              <a:buFont typeface="Wingdings" panose="05000000000000000000" pitchFamily="2" charset="2"/>
              <a:buChar char="§"/>
            </a:pP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How to deal with </a:t>
            </a:r>
            <a:r>
              <a:rPr lang="en-CA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more variables than observations</a:t>
            </a: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? </a:t>
            </a:r>
          </a:p>
          <a:p>
            <a:pPr marL="285750" indent="-285750">
              <a:buClr>
                <a:srgbClr val="3333B2"/>
              </a:buClr>
              <a:buFont typeface="Wingdings" panose="05000000000000000000" pitchFamily="2" charset="2"/>
              <a:buChar char="§"/>
            </a:pPr>
            <a:endParaRPr lang="en-CA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Clr>
                <a:srgbClr val="3333B2"/>
              </a:buClr>
              <a:buFont typeface="Wingdings" panose="05000000000000000000" pitchFamily="2" charset="2"/>
              <a:buChar char="§"/>
            </a:pPr>
            <a:r>
              <a:rPr lang="en-CA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How </a:t>
            </a: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 operationalize the </a:t>
            </a:r>
            <a:r>
              <a:rPr lang="en-CA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network property</a:t>
            </a: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?</a:t>
            </a:r>
          </a:p>
          <a:p>
            <a:pPr>
              <a:buClr>
                <a:srgbClr val="3333B2"/>
              </a:buClr>
            </a:pPr>
            <a:endParaRPr lang="en-CA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Clr>
                <a:srgbClr val="3333B2"/>
              </a:buClr>
              <a:buFont typeface="Wingdings" panose="05000000000000000000" pitchFamily="2" charset="2"/>
              <a:buChar char="§"/>
            </a:pP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How to relate </a:t>
            </a:r>
            <a:r>
              <a:rPr lang="en-CA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multiple data sets </a:t>
            </a: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 each other?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60472519"/>
      </p:ext>
    </p:extLst>
  </p:cSld>
  <p:clrMapOvr>
    <a:masterClrMapping/>
  </p:clrMapOvr>
  <p:transition spd="med" advClick="0" advTm="18165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"/>
            <a:ext cx="12192000" cy="631479"/>
          </a:xfrm>
          <a:prstGeom prst="rect">
            <a:avLst/>
          </a:prstGeom>
          <a:solidFill>
            <a:srgbClr val="3333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Example: relating connectivity and behaviour</a:t>
            </a:r>
          </a:p>
        </p:txBody>
      </p:sp>
      <p:sp>
        <p:nvSpPr>
          <p:cNvPr id="5" name="AutoShape 2" descr="https://outlook.office.com/owa/service.svc/s/GetFileAttachment?id=AAMkAGI4MTVkM2QxLWUxOTUtNDI1Mi1hNGY1LTJjN2VlOTRlZTllYgBGAAAAAABAozJUsH9XQKHpwbW8m%2BieBwCxx5lMJOThS4Z5osxpTroEAAAAErITAABQ3RtVcPB2QYfcdSGxA%2BgRAACqtnVRAAABEgAQADM9cs0CFeJLnV9g2GowFac%3D&amp;X-OWA-CANARY=vWaWcW0tg0GSzosIby_QTsB9l7kXdtQYvl4t3i59b9ED8S0uhVYR8UZD-xIQFi8AF-LfN6leJYk.&amp;isImagePreview=True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cxnSp>
        <p:nvCxnSpPr>
          <p:cNvPr id="12" name="Straight Connector 11"/>
          <p:cNvCxnSpPr/>
          <p:nvPr/>
        </p:nvCxnSpPr>
        <p:spPr>
          <a:xfrm>
            <a:off x="0" y="6572238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0" y="6601925"/>
            <a:ext cx="213231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Smith et al. (2016) Nat </a:t>
            </a:r>
            <a:r>
              <a:rPr lang="en-CA" sz="105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Neurosci</a:t>
            </a:r>
            <a:endParaRPr lang="en-CA" sz="1050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96EE7A-5E52-4FC3-95DE-FAFF31E5A4EE}"/>
              </a:ext>
            </a:extLst>
          </p:cNvPr>
          <p:cNvSpPr txBox="1"/>
          <p:nvPr/>
        </p:nvSpPr>
        <p:spPr>
          <a:xfrm>
            <a:off x="120555" y="1470932"/>
            <a:ext cx="4023519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3333B2"/>
              </a:buClr>
              <a:buFont typeface="Wingdings" panose="05000000000000000000" pitchFamily="2" charset="2"/>
              <a:buChar char="§"/>
            </a:pPr>
            <a:r>
              <a:rPr lang="en-CA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dataset</a:t>
            </a: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Human Connectome Project (HCP); n=900 individuals</a:t>
            </a:r>
            <a:endParaRPr lang="en-CA" dirty="0">
              <a:solidFill>
                <a:srgbClr val="FF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Clr>
                <a:srgbClr val="3333B2"/>
              </a:buClr>
              <a:buFont typeface="Wingdings" panose="05000000000000000000" pitchFamily="2" charset="2"/>
              <a:buChar char="§"/>
            </a:pPr>
            <a:endParaRPr lang="en-CA" dirty="0">
              <a:solidFill>
                <a:srgbClr val="FF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Clr>
                <a:srgbClr val="3333B2"/>
              </a:buClr>
              <a:buFont typeface="Wingdings" panose="05000000000000000000" pitchFamily="2" charset="2"/>
              <a:buChar char="§"/>
            </a:pPr>
            <a:r>
              <a:rPr lang="en-CA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modality #1 </a:t>
            </a: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resting state functional connectivity</a:t>
            </a:r>
          </a:p>
          <a:p>
            <a:pPr marL="285750" indent="-285750">
              <a:buClr>
                <a:srgbClr val="3333B2"/>
              </a:buClr>
              <a:buFont typeface="Wingdings" panose="05000000000000000000" pitchFamily="2" charset="2"/>
              <a:buChar char="§"/>
            </a:pPr>
            <a:endParaRPr lang="en-CA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Clr>
                <a:srgbClr val="3333B2"/>
              </a:buClr>
              <a:buFont typeface="Wingdings" panose="05000000000000000000" pitchFamily="2" charset="2"/>
              <a:buChar char="§"/>
            </a:pPr>
            <a:r>
              <a:rPr lang="en-CA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modality #2</a:t>
            </a: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comprehensive behavioural + demographics battery </a:t>
            </a:r>
          </a:p>
          <a:p>
            <a:pPr marL="285750" indent="-285750">
              <a:buClr>
                <a:srgbClr val="3333B2"/>
              </a:buClr>
              <a:buFont typeface="Wingdings" panose="05000000000000000000" pitchFamily="2" charset="2"/>
              <a:buChar char="§"/>
            </a:pPr>
            <a:endParaRPr lang="en-CA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Clr>
                <a:srgbClr val="3333B2"/>
              </a:buClr>
              <a:buFont typeface="Wingdings" panose="05000000000000000000" pitchFamily="2" charset="2"/>
              <a:buChar char="§"/>
            </a:pPr>
            <a:r>
              <a:rPr lang="en-CA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question</a:t>
            </a: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how do individual differences in functional interactions map onto behaviour?</a:t>
            </a:r>
          </a:p>
          <a:p>
            <a:pPr marL="285750" indent="-285750">
              <a:buClr>
                <a:srgbClr val="3333B2"/>
              </a:buClr>
              <a:buFont typeface="Wingdings" panose="05000000000000000000" pitchFamily="2" charset="2"/>
              <a:buChar char="§"/>
            </a:pPr>
            <a:endParaRPr lang="en-CA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Clr>
                <a:srgbClr val="3333B2"/>
              </a:buClr>
              <a:buFont typeface="Wingdings" panose="05000000000000000000" pitchFamily="2" charset="2"/>
              <a:buChar char="§"/>
            </a:pPr>
            <a:r>
              <a:rPr lang="en-CA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analysis</a:t>
            </a: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Canonical Correlation (CCA)</a:t>
            </a:r>
          </a:p>
          <a:p>
            <a:pPr>
              <a:buClr>
                <a:srgbClr val="3333B2"/>
              </a:buClr>
            </a:pPr>
            <a:endParaRPr lang="en-CA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buClr>
                <a:srgbClr val="3333B2"/>
              </a:buClr>
            </a:pPr>
            <a:endParaRPr lang="en-CA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3477" y="1393092"/>
            <a:ext cx="8007542" cy="4417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856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"/>
            <a:ext cx="12192000" cy="631479"/>
          </a:xfrm>
          <a:prstGeom prst="rect">
            <a:avLst/>
          </a:prstGeom>
          <a:solidFill>
            <a:srgbClr val="3333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Lecture plan</a:t>
            </a:r>
          </a:p>
        </p:txBody>
      </p:sp>
      <p:sp>
        <p:nvSpPr>
          <p:cNvPr id="5" name="AutoShape 2" descr="https://outlook.office.com/owa/service.svc/s/GetFileAttachment?id=AAMkAGI4MTVkM2QxLWUxOTUtNDI1Mi1hNGY1LTJjN2VlOTRlZTllYgBGAAAAAABAozJUsH9XQKHpwbW8m%2BieBwCxx5lMJOThS4Z5osxpTroEAAAAErITAABQ3RtVcPB2QYfcdSGxA%2BgRAACqtnVRAAABEgAQADM9cs0CFeJLnV9g2GowFac%3D&amp;X-OWA-CANARY=vWaWcW0tg0GSzosIby_QTsB9l7kXdtQYvl4t3i59b9ED8S0uhVYR8UZD-xIQFi8AF-LfN6leJYk.&amp;isImagePreview=True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96EE7A-5E52-4FC3-95DE-FAFF31E5A4EE}"/>
              </a:ext>
            </a:extLst>
          </p:cNvPr>
          <p:cNvSpPr txBox="1"/>
          <p:nvPr/>
        </p:nvSpPr>
        <p:spPr>
          <a:xfrm>
            <a:off x="2471869" y="2309198"/>
            <a:ext cx="748389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3333B2"/>
              </a:buClr>
              <a:buFont typeface="Wingdings" panose="05000000000000000000" pitchFamily="2" charset="2"/>
              <a:buChar char="§"/>
            </a:pPr>
            <a:r>
              <a:rPr lang="en-CA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Goal #1</a:t>
            </a: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associative multivariate models are useful and versatile</a:t>
            </a:r>
          </a:p>
          <a:p>
            <a:pPr marL="285750" indent="-285750">
              <a:buClr>
                <a:srgbClr val="3333B2"/>
              </a:buClr>
              <a:buFont typeface="Wingdings" panose="05000000000000000000" pitchFamily="2" charset="2"/>
              <a:buChar char="§"/>
            </a:pPr>
            <a:endParaRPr lang="en-CA" dirty="0">
              <a:solidFill>
                <a:srgbClr val="FF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Clr>
                <a:srgbClr val="3333B2"/>
              </a:buClr>
              <a:buFont typeface="Wingdings" panose="05000000000000000000" pitchFamily="2" charset="2"/>
              <a:buChar char="§"/>
            </a:pPr>
            <a:r>
              <a:rPr lang="en-CA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Goal #2</a:t>
            </a: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</a:t>
            </a:r>
            <a:r>
              <a:rPr lang="en-CA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these techniques </a:t>
            </a: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are mathematically related</a:t>
            </a:r>
          </a:p>
          <a:p>
            <a:pPr marL="285750" indent="-285750">
              <a:buClr>
                <a:srgbClr val="3333B2"/>
              </a:buClr>
              <a:buFont typeface="Wingdings" panose="05000000000000000000" pitchFamily="2" charset="2"/>
              <a:buChar char="§"/>
            </a:pPr>
            <a:endParaRPr lang="en-CA" dirty="0">
              <a:solidFill>
                <a:srgbClr val="FF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Clr>
                <a:srgbClr val="3333B2"/>
              </a:buClr>
              <a:buFont typeface="Wingdings" panose="05000000000000000000" pitchFamily="2" charset="2"/>
              <a:buChar char="§"/>
            </a:pPr>
            <a:r>
              <a:rPr lang="en-CA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Goal #3</a:t>
            </a: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nonparametric statistical inference can be easily applied</a:t>
            </a:r>
          </a:p>
          <a:p>
            <a:pPr marL="285750" indent="-285750">
              <a:buClr>
                <a:srgbClr val="3333B2"/>
              </a:buClr>
              <a:buFont typeface="Wingdings" panose="05000000000000000000" pitchFamily="2" charset="2"/>
              <a:buChar char="§"/>
            </a:pPr>
            <a:endParaRPr lang="en-CA" dirty="0">
              <a:solidFill>
                <a:srgbClr val="FF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Clr>
                <a:srgbClr val="3333B2"/>
              </a:buClr>
              <a:buFont typeface="Wingdings" panose="05000000000000000000" pitchFamily="2" charset="2"/>
              <a:buChar char="§"/>
            </a:pPr>
            <a:r>
              <a:rPr lang="en-CA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Goal #4</a:t>
            </a: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</a:t>
            </a:r>
            <a:r>
              <a:rPr lang="en-CA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examples + demo</a:t>
            </a:r>
            <a:endParaRPr lang="en-CA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buClr>
                <a:srgbClr val="3333B2"/>
              </a:buClr>
            </a:pPr>
            <a:endParaRPr lang="en-CA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buClr>
                <a:srgbClr val="3333B2"/>
              </a:buClr>
            </a:pPr>
            <a:endParaRPr lang="en-CA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1379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34AF403-4F86-4AA5-BCBD-381E9873AB50}"/>
              </a:ext>
            </a:extLst>
          </p:cNvPr>
          <p:cNvSpPr/>
          <p:nvPr/>
        </p:nvSpPr>
        <p:spPr>
          <a:xfrm>
            <a:off x="0" y="1"/>
            <a:ext cx="12192000" cy="631479"/>
          </a:xfrm>
          <a:prstGeom prst="rect">
            <a:avLst/>
          </a:prstGeom>
          <a:solidFill>
            <a:srgbClr val="3333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A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 family of techniques</a:t>
            </a:r>
            <a:endParaRPr lang="en-CA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D27A48D-7B3C-4355-821B-868DD3156A10}"/>
              </a:ext>
            </a:extLst>
          </p:cNvPr>
          <p:cNvSpPr/>
          <p:nvPr/>
        </p:nvSpPr>
        <p:spPr>
          <a:xfrm>
            <a:off x="2197966" y="4138494"/>
            <a:ext cx="7796067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Clr>
                <a:srgbClr val="3333B2"/>
              </a:buClr>
              <a:buFont typeface="Wingdings" panose="05000000000000000000" pitchFamily="2" charset="2"/>
              <a:buChar char="§"/>
            </a:pP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</a:t>
            </a:r>
            <a:r>
              <a:rPr lang="en-CA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rincipal component analysis (</a:t>
            </a:r>
            <a:r>
              <a:rPr lang="en-CA" dirty="0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PCA</a:t>
            </a:r>
            <a:r>
              <a:rPr lang="en-CA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): 	SVD(</a:t>
            </a:r>
            <a:r>
              <a:rPr lang="en-CA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</a:t>
            </a:r>
            <a:r>
              <a:rPr lang="en-CA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</a:p>
          <a:p>
            <a:pPr marL="285750" indent="-285750">
              <a:buClr>
                <a:srgbClr val="3333B2"/>
              </a:buClr>
              <a:buFont typeface="Wingdings" panose="05000000000000000000" pitchFamily="2" charset="2"/>
              <a:buChar char="§"/>
            </a:pPr>
            <a:endParaRPr lang="en-CA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Clr>
                <a:srgbClr val="3333B2"/>
              </a:buClr>
              <a:buFont typeface="Wingdings" panose="05000000000000000000" pitchFamily="2" charset="2"/>
              <a:buChar char="§"/>
            </a:pP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</a:t>
            </a:r>
            <a:r>
              <a:rPr lang="en-CA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artial least-squares (</a:t>
            </a:r>
            <a:r>
              <a:rPr lang="en-CA" dirty="0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PLS</a:t>
            </a:r>
            <a:r>
              <a:rPr lang="en-CA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): 		SVD(</a:t>
            </a:r>
            <a:r>
              <a:rPr lang="en-CA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X’Y</a:t>
            </a:r>
            <a:r>
              <a:rPr lang="en-CA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</a:p>
          <a:p>
            <a:pPr marL="285750" indent="-285750">
              <a:buClr>
                <a:srgbClr val="3333B2"/>
              </a:buClr>
              <a:buFont typeface="Wingdings" panose="05000000000000000000" pitchFamily="2" charset="2"/>
              <a:buChar char="§"/>
            </a:pPr>
            <a:endParaRPr lang="en-CA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Clr>
                <a:srgbClr val="3333B2"/>
              </a:buClr>
              <a:buFont typeface="Wingdings" panose="05000000000000000000" pitchFamily="2" charset="2"/>
              <a:buChar char="§"/>
            </a:pPr>
            <a:r>
              <a:rPr lang="en-CA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canonical correlation analysis (</a:t>
            </a:r>
            <a:r>
              <a:rPr lang="en-CA" dirty="0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CCA</a:t>
            </a:r>
            <a:r>
              <a:rPr lang="en-CA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): 	SVD((</a:t>
            </a:r>
            <a:r>
              <a:rPr lang="en-CA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X’X</a:t>
            </a:r>
            <a:r>
              <a:rPr lang="en-CA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  <a:r>
              <a:rPr lang="en-CA" baseline="30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-1/2</a:t>
            </a:r>
            <a:r>
              <a:rPr lang="en-CA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</a:t>
            </a:r>
            <a:r>
              <a:rPr lang="en-CA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X’Y</a:t>
            </a:r>
            <a:r>
              <a:rPr lang="en-CA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)(</a:t>
            </a:r>
            <a:r>
              <a:rPr lang="en-CA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Y’Y</a:t>
            </a:r>
            <a:r>
              <a:rPr lang="en-CA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  <a:r>
              <a:rPr lang="en-CA" baseline="30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-1/2</a:t>
            </a:r>
            <a:r>
              <a:rPr lang="en-CA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</a:p>
          <a:p>
            <a:pPr marL="285750" indent="-285750">
              <a:buClr>
                <a:srgbClr val="3333B2"/>
              </a:buClr>
              <a:buFont typeface="Wingdings" panose="05000000000000000000" pitchFamily="2" charset="2"/>
              <a:buChar char="§"/>
            </a:pPr>
            <a:endParaRPr lang="en-CA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Clr>
                <a:srgbClr val="3333B2"/>
              </a:buClr>
              <a:buFont typeface="Wingdings" panose="05000000000000000000" pitchFamily="2" charset="2"/>
              <a:buChar char="§"/>
            </a:pP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</a:t>
            </a:r>
            <a:r>
              <a:rPr lang="en-CA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inear discriminant analysis (</a:t>
            </a:r>
            <a:r>
              <a:rPr lang="en-CA" dirty="0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LDA</a:t>
            </a:r>
            <a:r>
              <a:rPr lang="en-CA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):	SVD(</a:t>
            </a:r>
            <a:r>
              <a:rPr lang="en-CA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</a:t>
            </a:r>
            <a:r>
              <a:rPr lang="en-CA" baseline="30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-1</a:t>
            </a:r>
            <a:r>
              <a:rPr lang="en-CA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</a:t>
            </a:r>
            <a:r>
              <a:rPr lang="en-CA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 </a:t>
            </a:r>
          </a:p>
          <a:p>
            <a:pPr marL="285750" indent="-285750">
              <a:buClr>
                <a:srgbClr val="3333B2"/>
              </a:buClr>
              <a:buFont typeface="Wingdings" panose="05000000000000000000" pitchFamily="2" charset="2"/>
              <a:buChar char="§"/>
            </a:pPr>
            <a:endParaRPr lang="en-CA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" t="51977"/>
          <a:stretch/>
        </p:blipFill>
        <p:spPr>
          <a:xfrm>
            <a:off x="1781174" y="1096072"/>
            <a:ext cx="9829802" cy="103434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 rot="16200000">
            <a:off x="821656" y="1462157"/>
            <a:ext cx="14642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observations</a:t>
            </a:r>
            <a:endParaRPr lang="en-CA" dirty="0"/>
          </a:p>
        </p:txBody>
      </p:sp>
      <p:sp>
        <p:nvSpPr>
          <p:cNvPr id="7" name="Rectangle 6"/>
          <p:cNvSpPr/>
          <p:nvPr/>
        </p:nvSpPr>
        <p:spPr>
          <a:xfrm>
            <a:off x="1781174" y="730033"/>
            <a:ext cx="40797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</a:t>
            </a:r>
            <a:r>
              <a:rPr lang="en-CA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oxels / sensors / nodes / connections</a:t>
            </a:r>
            <a:endParaRPr lang="en-CA" dirty="0"/>
          </a:p>
        </p:txBody>
      </p:sp>
      <p:grpSp>
        <p:nvGrpSpPr>
          <p:cNvPr id="8" name="Group 7"/>
          <p:cNvGrpSpPr/>
          <p:nvPr/>
        </p:nvGrpSpPr>
        <p:grpSpPr>
          <a:xfrm>
            <a:off x="1404471" y="2247176"/>
            <a:ext cx="5286841" cy="1648913"/>
            <a:chOff x="1404471" y="2247176"/>
            <a:chExt cx="5286841" cy="1648913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000" b="51770"/>
            <a:stretch/>
          </p:blipFill>
          <p:spPr>
            <a:xfrm>
              <a:off x="1781174" y="2645083"/>
              <a:ext cx="4910138" cy="1038817"/>
            </a:xfrm>
            <a:prstGeom prst="rect">
              <a:avLst/>
            </a:prstGeom>
          </p:spPr>
        </p:pic>
        <p:sp>
          <p:nvSpPr>
            <p:cNvPr id="12" name="Rectangle 11"/>
            <p:cNvSpPr/>
            <p:nvPr/>
          </p:nvSpPr>
          <p:spPr>
            <a:xfrm rot="16200000">
              <a:off x="857013" y="2979300"/>
              <a:ext cx="146424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observations</a:t>
              </a:r>
              <a:endParaRPr lang="en-CA" dirty="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781174" y="2247176"/>
              <a:ext cx="391440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b</a:t>
              </a:r>
              <a:r>
                <a:rPr lang="en-CA" dirty="0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ehaviour / genetics / other imaging</a:t>
              </a:r>
              <a:endParaRPr lang="en-CA" dirty="0"/>
            </a:p>
          </p:txBody>
        </p:sp>
      </p:grpSp>
      <p:sp>
        <p:nvSpPr>
          <p:cNvPr id="14" name="Rectangle 13"/>
          <p:cNvSpPr/>
          <p:nvPr/>
        </p:nvSpPr>
        <p:spPr>
          <a:xfrm>
            <a:off x="658689" y="1428578"/>
            <a:ext cx="3433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</a:t>
            </a:r>
            <a:endParaRPr lang="en-CA" b="1" dirty="0"/>
          </a:p>
        </p:txBody>
      </p:sp>
      <p:sp>
        <p:nvSpPr>
          <p:cNvPr id="15" name="Rectangle 14"/>
          <p:cNvSpPr/>
          <p:nvPr/>
        </p:nvSpPr>
        <p:spPr>
          <a:xfrm>
            <a:off x="658689" y="2979300"/>
            <a:ext cx="3433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</a:t>
            </a:r>
            <a:endParaRPr lang="en-CA" b="1" dirty="0"/>
          </a:p>
        </p:txBody>
      </p:sp>
      <p:cxnSp>
        <p:nvCxnSpPr>
          <p:cNvPr id="21" name="Straight Connector 20"/>
          <p:cNvCxnSpPr/>
          <p:nvPr/>
        </p:nvCxnSpPr>
        <p:spPr>
          <a:xfrm>
            <a:off x="0" y="6572238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0" y="6601925"/>
            <a:ext cx="2441694" cy="25391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CA" sz="105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Eckart</a:t>
            </a:r>
            <a:r>
              <a:rPr lang="en-CA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&amp; Young (1936) </a:t>
            </a:r>
            <a:r>
              <a:rPr lang="en-CA" sz="105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Psychometrika</a:t>
            </a:r>
            <a:endParaRPr lang="en-CA" sz="1050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114989" y="6601031"/>
            <a:ext cx="2542684" cy="25391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CA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 </a:t>
            </a:r>
            <a:r>
              <a:rPr lang="en-CA" sz="105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Bie</a:t>
            </a:r>
            <a:r>
              <a:rPr lang="en-CA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(2005) Handbook </a:t>
            </a:r>
            <a:r>
              <a:rPr lang="en-CA" sz="105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Geom</a:t>
            </a:r>
            <a:r>
              <a:rPr lang="en-CA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CA" sz="105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Comput</a:t>
            </a:r>
            <a:endParaRPr lang="en-CA" sz="1050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330968" y="6603190"/>
            <a:ext cx="2755883" cy="25391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CA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McIntosh &amp; Misic (2013) </a:t>
            </a:r>
            <a:r>
              <a:rPr lang="en-CA" sz="105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Annu</a:t>
            </a:r>
            <a:r>
              <a:rPr lang="en-CA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Rev </a:t>
            </a:r>
            <a:r>
              <a:rPr lang="en-CA" sz="105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Psychol</a:t>
            </a:r>
            <a:endParaRPr lang="en-CA" sz="1050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9979535" y="6586419"/>
            <a:ext cx="2212465" cy="25391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CA" sz="105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Worsley</a:t>
            </a:r>
            <a:r>
              <a:rPr lang="en-CA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et al. (1997) </a:t>
            </a:r>
            <a:r>
              <a:rPr lang="en-CA" sz="105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NeuroImage</a:t>
            </a:r>
            <a:endParaRPr lang="en-CA" sz="1050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65591663"/>
      </p:ext>
    </p:extLst>
  </p:cSld>
  <p:clrMapOvr>
    <a:masterClrMapping/>
  </p:clrMapOvr>
  <p:transition spd="med" advClick="0" advTm="18165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4" grpId="0"/>
      <p:bldP spid="1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"/>
            <a:ext cx="12192000" cy="631479"/>
          </a:xfrm>
          <a:prstGeom prst="rect">
            <a:avLst/>
          </a:prstGeom>
          <a:solidFill>
            <a:srgbClr val="3333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Singular value decomposition (SVD)</a:t>
            </a:r>
          </a:p>
        </p:txBody>
      </p:sp>
      <p:sp>
        <p:nvSpPr>
          <p:cNvPr id="5" name="AutoShape 2" descr="https://outlook.office.com/owa/service.svc/s/GetFileAttachment?id=AAMkAGI4MTVkM2QxLWUxOTUtNDI1Mi1hNGY1LTJjN2VlOTRlZTllYgBGAAAAAABAozJUsH9XQKHpwbW8m%2BieBwCxx5lMJOThS4Z5osxpTroEAAAAErITAABQ3RtVcPB2QYfcdSGxA%2BgRAACqtnVRAAABEgAQADM9cs0CFeJLnV9g2GowFac%3D&amp;X-OWA-CANARY=vWaWcW0tg0GSzosIby_QTsB9l7kXdtQYvl4t3i59b9ED8S0uhVYR8UZD-xIQFi8AF-LfN6leJYk.&amp;isImagePreview=True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cxnSp>
        <p:nvCxnSpPr>
          <p:cNvPr id="12" name="Straight Connector 11"/>
          <p:cNvCxnSpPr/>
          <p:nvPr/>
        </p:nvCxnSpPr>
        <p:spPr>
          <a:xfrm>
            <a:off x="0" y="6572238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0" y="6601925"/>
            <a:ext cx="244169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05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Eckart</a:t>
            </a:r>
            <a:r>
              <a:rPr lang="en-CA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&amp; Young (1936) </a:t>
            </a:r>
            <a:r>
              <a:rPr lang="en-CA" sz="105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Psychometrika</a:t>
            </a:r>
            <a:endParaRPr lang="en-CA" sz="1050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196EE7A-5E52-4FC3-95DE-FAFF31E5A4EE}"/>
                  </a:ext>
                </a:extLst>
              </p:cNvPr>
              <p:cNvSpPr txBox="1"/>
              <p:nvPr/>
            </p:nvSpPr>
            <p:spPr>
              <a:xfrm>
                <a:off x="347310" y="1201203"/>
                <a:ext cx="4756318" cy="48013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Clr>
                    <a:srgbClr val="3333B2"/>
                  </a:buClr>
                  <a:buFont typeface="Wingdings" panose="05000000000000000000" pitchFamily="2" charset="2"/>
                  <a:buChar char="§"/>
                </a:pPr>
                <a:r>
                  <a:rPr lang="en-CA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h</a:t>
                </a:r>
                <a:r>
                  <a:rPr lang="en-CA" dirty="0" smtClean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ow </a:t>
                </a:r>
                <a:r>
                  <a:rPr lang="en-CA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can we factorize a data matrix?</a:t>
                </a:r>
              </a:p>
              <a:p>
                <a:pPr marL="285750" indent="-285750">
                  <a:buClr>
                    <a:srgbClr val="3333B2"/>
                  </a:buClr>
                  <a:buFont typeface="Wingdings" panose="05000000000000000000" pitchFamily="2" charset="2"/>
                  <a:buChar char="§"/>
                </a:pPr>
                <a:endParaRPr lang="en-CA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742950" lvl="1" indent="-285750">
                  <a:buClr>
                    <a:srgbClr val="3333B2"/>
                  </a:buClr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𝑆𝑉𝐷</m:t>
                    </m:r>
                    <m:d>
                      <m:dPr>
                        <m:ctrlPr>
                          <a:rPr lang="en-CA" b="0" i="1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dPr>
                      <m:e>
                        <m:r>
                          <a:rPr lang="en-CA" b="1" i="0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𝐗</m:t>
                        </m:r>
                      </m:e>
                    </m:d>
                    <m:r>
                      <a:rPr lang="en-CA" b="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=</m:t>
                    </m:r>
                    <m:r>
                      <a:rPr lang="en-CA" b="1" i="0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𝐔𝐒𝐕</m:t>
                    </m:r>
                    <m:r>
                      <a:rPr lang="en-CA" b="1" i="0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′</m:t>
                    </m:r>
                  </m:oMath>
                </a14:m>
                <a:r>
                  <a:rPr lang="en-CA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</a:t>
                </a:r>
              </a:p>
              <a:p>
                <a:pPr marL="285750" indent="-285750">
                  <a:buClr>
                    <a:srgbClr val="3333B2"/>
                  </a:buClr>
                  <a:buFont typeface="Wingdings" panose="05000000000000000000" pitchFamily="2" charset="2"/>
                  <a:buChar char="§"/>
                </a:pPr>
                <a:endParaRPr lang="en-CA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285750" indent="-285750">
                  <a:buClr>
                    <a:srgbClr val="3333B2"/>
                  </a:buClr>
                  <a:buFont typeface="Wingdings" panose="05000000000000000000" pitchFamily="2" charset="2"/>
                  <a:buChar char="§"/>
                </a:pPr>
                <a:r>
                  <a:rPr lang="en-CA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t</a:t>
                </a:r>
                <a:r>
                  <a:rPr lang="en-CA" dirty="0" smtClean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his </a:t>
                </a:r>
                <a:r>
                  <a:rPr lang="en-CA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is a generalization of the spectral decomposition:</a:t>
                </a:r>
              </a:p>
              <a:p>
                <a:pPr marL="285750" indent="-285750">
                  <a:buClr>
                    <a:srgbClr val="3333B2"/>
                  </a:buClr>
                  <a:buFont typeface="Wingdings" panose="05000000000000000000" pitchFamily="2" charset="2"/>
                  <a:buChar char="§"/>
                </a:pPr>
                <a:endParaRPr lang="en-CA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742950" lvl="1" indent="-285750">
                  <a:buClr>
                    <a:srgbClr val="3333B2"/>
                  </a:buClr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𝐸𝐼𝐺</m:t>
                    </m:r>
                    <m:d>
                      <m:dPr>
                        <m:ctrlPr>
                          <a:rPr lang="en-CA" b="0" i="1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CA" b="1" i="1" smtClean="0"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</m:ctrlPr>
                          </m:sSupPr>
                          <m:e>
                            <m:r>
                              <a:rPr lang="en-CA" b="1" i="0" smtClean="0"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  <m:t>𝐗</m:t>
                            </m:r>
                          </m:e>
                          <m:sup>
                            <m:r>
                              <a:rPr lang="en-CA" b="1" i="0" smtClean="0"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  <m:t>′</m:t>
                            </m:r>
                          </m:sup>
                        </m:sSup>
                        <m:r>
                          <a:rPr lang="en-CA" b="1" i="0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𝐗</m:t>
                        </m:r>
                      </m:e>
                    </m:d>
                    <m:r>
                      <a:rPr lang="en-CA" b="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=</m:t>
                    </m:r>
                    <m:r>
                      <a:rPr lang="en-CA" b="1" i="0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𝐔</m:t>
                    </m:r>
                    <m:r>
                      <a:rPr lang="en-CA" b="1" i="0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𝚲</m:t>
                    </m:r>
                    <m:r>
                      <a:rPr lang="en-CA" b="1" i="0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𝐔</m:t>
                    </m:r>
                    <m:r>
                      <a:rPr lang="en-CA" b="1" i="0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′</m:t>
                    </m:r>
                  </m:oMath>
                </a14:m>
                <a:endParaRPr lang="en-CA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742950" lvl="1" indent="-285750">
                  <a:buClr>
                    <a:srgbClr val="3333B2"/>
                  </a:buClr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𝐸𝐼𝐺</m:t>
                    </m:r>
                    <m:d>
                      <m:dPr>
                        <m:ctrlPr>
                          <a:rPr lang="en-CA" b="0" i="1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dPr>
                      <m:e>
                        <m:r>
                          <a:rPr lang="en-CA" b="1" i="0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𝐗</m:t>
                        </m:r>
                        <m:sSup>
                          <m:sSupPr>
                            <m:ctrlPr>
                              <a:rPr lang="en-CA" b="1" i="1" smtClean="0"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</m:ctrlPr>
                          </m:sSupPr>
                          <m:e>
                            <m:r>
                              <a:rPr lang="en-CA" b="1" i="0" smtClean="0"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  <m:t>𝐗</m:t>
                            </m:r>
                          </m:e>
                          <m:sup>
                            <m:r>
                              <a:rPr lang="en-CA" b="1" i="0" smtClean="0"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CA" b="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=</m:t>
                    </m:r>
                    <m:r>
                      <a:rPr lang="en-CA" b="1" i="0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𝐕</m:t>
                    </m:r>
                    <m:r>
                      <a:rPr lang="en-CA" b="1" i="0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𝚲</m:t>
                    </m:r>
                    <m:r>
                      <a:rPr lang="en-CA" b="1" i="0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𝐕</m:t>
                    </m:r>
                    <m:r>
                      <a:rPr lang="en-CA" b="1" i="0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′</m:t>
                    </m:r>
                  </m:oMath>
                </a14:m>
                <a:endParaRPr lang="en-CA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742950" lvl="1" indent="-285750">
                  <a:buClr>
                    <a:srgbClr val="3333B2"/>
                  </a:buClr>
                  <a:buFont typeface="Wingdings" panose="05000000000000000000" pitchFamily="2" charset="2"/>
                  <a:buChar char="§"/>
                </a:pPr>
                <a:endParaRPr lang="en-CA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285750" indent="-285750">
                  <a:buClr>
                    <a:srgbClr val="3333B2"/>
                  </a:buClr>
                  <a:buFont typeface="Wingdings" panose="05000000000000000000" pitchFamily="2" charset="2"/>
                  <a:buChar char="§"/>
                </a:pPr>
                <a:r>
                  <a:rPr lang="en-CA" b="1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U</a:t>
                </a:r>
                <a:r>
                  <a:rPr lang="en-CA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and </a:t>
                </a:r>
                <a:r>
                  <a:rPr lang="en-CA" b="1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V</a:t>
                </a:r>
                <a:r>
                  <a:rPr lang="en-CA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are orthonormal </a:t>
                </a:r>
                <a:r>
                  <a:rPr lang="en-CA" dirty="0">
                    <a:solidFill>
                      <a:srgbClr val="FF0000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singular vectors</a:t>
                </a:r>
                <a:r>
                  <a:rPr lang="en-CA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; represent how you should weigh the original variables in </a:t>
                </a:r>
                <a:r>
                  <a:rPr lang="en-CA" b="1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X</a:t>
                </a:r>
                <a:endParaRPr lang="en-CA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285750" indent="-285750">
                  <a:buClr>
                    <a:srgbClr val="3333B2"/>
                  </a:buClr>
                  <a:buFont typeface="Wingdings" panose="05000000000000000000" pitchFamily="2" charset="2"/>
                  <a:buChar char="§"/>
                </a:pPr>
                <a:endParaRPr lang="en-CA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285750" indent="-285750">
                  <a:buClr>
                    <a:srgbClr val="3333B2"/>
                  </a:buClr>
                  <a:buFont typeface="Wingdings" panose="05000000000000000000" pitchFamily="2" charset="2"/>
                  <a:buChar char="§"/>
                </a:pPr>
                <a:r>
                  <a:rPr lang="en-CA" b="1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S </a:t>
                </a:r>
                <a:r>
                  <a:rPr lang="en-CA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is a diagonal matrix of </a:t>
                </a:r>
                <a:r>
                  <a:rPr lang="en-CA" dirty="0">
                    <a:solidFill>
                      <a:srgbClr val="FF0000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singular values</a:t>
                </a:r>
                <a:r>
                  <a:rPr lang="en-CA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; represent how strongly paired the </a:t>
                </a:r>
                <a:r>
                  <a:rPr lang="en-CA" b="1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U </a:t>
                </a:r>
                <a:r>
                  <a:rPr lang="en-CA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and </a:t>
                </a:r>
                <a:r>
                  <a:rPr lang="en-CA" b="1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V </a:t>
                </a:r>
                <a:r>
                  <a:rPr lang="en-CA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are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196EE7A-5E52-4FC3-95DE-FAFF31E5A4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310" y="1201203"/>
                <a:ext cx="4756318" cy="4801314"/>
              </a:xfrm>
              <a:prstGeom prst="rect">
                <a:avLst/>
              </a:prstGeom>
              <a:blipFill>
                <a:blip r:embed="rId3"/>
                <a:stretch>
                  <a:fillRect l="-897" t="-635" r="-2179" b="-101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9926" y="1800717"/>
            <a:ext cx="6482286" cy="3602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210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"/>
            <a:ext cx="12192000" cy="631479"/>
          </a:xfrm>
          <a:prstGeom prst="rect">
            <a:avLst/>
          </a:prstGeom>
          <a:solidFill>
            <a:srgbClr val="3333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Principal component analysis (PCA)</a:t>
            </a:r>
          </a:p>
        </p:txBody>
      </p:sp>
      <p:sp>
        <p:nvSpPr>
          <p:cNvPr id="5" name="AutoShape 2" descr="https://outlook.office.com/owa/service.svc/s/GetFileAttachment?id=AAMkAGI4MTVkM2QxLWUxOTUtNDI1Mi1hNGY1LTJjN2VlOTRlZTllYgBGAAAAAABAozJUsH9XQKHpwbW8m%2BieBwCxx5lMJOThS4Z5osxpTroEAAAAErITAABQ3RtVcPB2QYfcdSGxA%2BgRAACqtnVRAAABEgAQADM9cs0CFeJLnV9g2GowFac%3D&amp;X-OWA-CANARY=vWaWcW0tg0GSzosIby_QTsB9l7kXdtQYvl4t3i59b9ED8S0uhVYR8UZD-xIQFi8AF-LfN6leJYk.&amp;isImagePreview=True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cxnSp>
        <p:nvCxnSpPr>
          <p:cNvPr id="12" name="Straight Connector 11"/>
          <p:cNvCxnSpPr/>
          <p:nvPr/>
        </p:nvCxnSpPr>
        <p:spPr>
          <a:xfrm>
            <a:off x="0" y="6572238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0" y="6601925"/>
            <a:ext cx="2125903" cy="25391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CA" sz="105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Hotelling</a:t>
            </a:r>
            <a:r>
              <a:rPr lang="en-CA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(1933) J </a:t>
            </a:r>
            <a:r>
              <a:rPr lang="en-CA" sz="105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Educ</a:t>
            </a:r>
            <a:r>
              <a:rPr lang="en-CA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CA" sz="105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Psychol</a:t>
            </a:r>
            <a:endParaRPr lang="en-CA" sz="1050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96EE7A-5E52-4FC3-95DE-FAFF31E5A4EE}"/>
              </a:ext>
            </a:extLst>
          </p:cNvPr>
          <p:cNvSpPr txBox="1"/>
          <p:nvPr/>
        </p:nvSpPr>
        <p:spPr>
          <a:xfrm>
            <a:off x="605746" y="1372427"/>
            <a:ext cx="431148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3333B2"/>
              </a:buClr>
              <a:buFont typeface="Wingdings" panose="05000000000000000000" pitchFamily="2" charset="2"/>
              <a:buChar char="§"/>
            </a:pP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original variables </a:t>
            </a:r>
            <a:r>
              <a:rPr lang="en-CA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</a:t>
            </a:r>
            <a:r>
              <a:rPr lang="en-CA" b="1" baseline="-25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</a:t>
            </a: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and </a:t>
            </a:r>
            <a:r>
              <a:rPr lang="en-CA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</a:t>
            </a:r>
            <a:r>
              <a:rPr lang="en-CA" b="1" baseline="-25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</a:t>
            </a: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are correlated but neither captures the dominant pattern of variance</a:t>
            </a:r>
          </a:p>
          <a:p>
            <a:pPr marL="285750" indent="-285750">
              <a:buClr>
                <a:srgbClr val="3333B2"/>
              </a:buClr>
              <a:buFont typeface="Wingdings" panose="05000000000000000000" pitchFamily="2" charset="2"/>
              <a:buChar char="§"/>
            </a:pPr>
            <a:endParaRPr lang="en-CA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Clr>
                <a:srgbClr val="3333B2"/>
              </a:buClr>
              <a:buFont typeface="Wingdings" panose="05000000000000000000" pitchFamily="2" charset="2"/>
              <a:buChar char="§"/>
            </a:pP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want a new variables </a:t>
            </a:r>
            <a:r>
              <a:rPr lang="en-CA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z</a:t>
            </a:r>
            <a:r>
              <a:rPr lang="en-CA" b="1" baseline="-25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</a:t>
            </a: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and </a:t>
            </a:r>
            <a:r>
              <a:rPr lang="en-CA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z</a:t>
            </a:r>
            <a:r>
              <a:rPr lang="en-CA" b="1" baseline="-25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</a:t>
            </a: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that (a) capture as much variance</a:t>
            </a:r>
            <a:b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(b) are mutually uncorrelated</a:t>
            </a:r>
          </a:p>
          <a:p>
            <a:pPr marL="285750" indent="-285750">
              <a:buClr>
                <a:srgbClr val="3333B2"/>
              </a:buClr>
              <a:buFont typeface="Wingdings" panose="05000000000000000000" pitchFamily="2" charset="2"/>
              <a:buChar char="§"/>
            </a:pPr>
            <a:endParaRPr lang="en-CA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Clr>
                <a:srgbClr val="3333B2"/>
              </a:buClr>
              <a:buFont typeface="Wingdings" panose="05000000000000000000" pitchFamily="2" charset="2"/>
              <a:buChar char="§"/>
            </a:pP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need to find a rotation </a:t>
            </a:r>
            <a:r>
              <a:rPr lang="en-CA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 </a:t>
            </a: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 re-align the original axes (variables)</a:t>
            </a:r>
          </a:p>
          <a:p>
            <a:pPr marL="285750" indent="-285750">
              <a:buClr>
                <a:srgbClr val="3333B2"/>
              </a:buClr>
              <a:buFont typeface="Wingdings" panose="05000000000000000000" pitchFamily="2" charset="2"/>
              <a:buChar char="§"/>
            </a:pPr>
            <a:endParaRPr lang="en-CA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Clr>
                <a:srgbClr val="3333B2"/>
              </a:buClr>
              <a:buFont typeface="Wingdings" panose="05000000000000000000" pitchFamily="2" charset="2"/>
              <a:buChar char="§"/>
            </a:pPr>
            <a:r>
              <a:rPr lang="en-CA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 </a:t>
            </a: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is chosen to maximize the variance of the new variables </a:t>
            </a:r>
            <a:r>
              <a:rPr lang="en-CA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z </a:t>
            </a:r>
          </a:p>
          <a:p>
            <a:pPr marL="285750" indent="-285750">
              <a:buClr>
                <a:srgbClr val="3333B2"/>
              </a:buClr>
              <a:buFont typeface="Wingdings" panose="05000000000000000000" pitchFamily="2" charset="2"/>
              <a:buChar char="§"/>
            </a:pPr>
            <a:endParaRPr lang="en-CA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/>
          </p:nvPr>
        </p:nvGraphicFramePr>
        <p:xfrm>
          <a:off x="4917232" y="690617"/>
          <a:ext cx="6972300" cy="586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10" name="Acrobat Document" r:id="rId4" imgW="6972131" imgH="5867370" progId="Acrobat.Document.DC">
                  <p:embed/>
                </p:oleObj>
              </mc:Choice>
              <mc:Fallback>
                <p:oleObj name="Acrobat Document" r:id="rId4" imgW="6972131" imgH="5867370" progId="Acrobat.Document.DC">
                  <p:embed/>
                  <p:pic>
                    <p:nvPicPr>
                      <p:cNvPr id="2" name="Object 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917232" y="690617"/>
                        <a:ext cx="6972300" cy="5867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4917232" y="690617"/>
          <a:ext cx="6972300" cy="586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11" name="Acrobat Document" r:id="rId6" imgW="6972131" imgH="5867370" progId="Acrobat.Document.DC">
                  <p:embed/>
                </p:oleObj>
              </mc:Choice>
              <mc:Fallback>
                <p:oleObj name="Acrobat Document" r:id="rId6" imgW="6972131" imgH="5867370" progId="Acrobat.Document.DC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917232" y="690617"/>
                        <a:ext cx="6972300" cy="5867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4917232" y="690617"/>
          <a:ext cx="6972300" cy="586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12" name="Acrobat Document" r:id="rId8" imgW="6972131" imgH="5867370" progId="Acrobat.Document.DC">
                  <p:embed/>
                </p:oleObj>
              </mc:Choice>
              <mc:Fallback>
                <p:oleObj name="Acrobat Document" r:id="rId8" imgW="6972131" imgH="5867370" progId="Acrobat.Document.DC">
                  <p:embed/>
                  <p:pic>
                    <p:nvPicPr>
                      <p:cNvPr id="7" name="Object 6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917232" y="690617"/>
                        <a:ext cx="6972300" cy="5867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/>
          </p:nvPr>
        </p:nvGraphicFramePr>
        <p:xfrm>
          <a:off x="4917232" y="690617"/>
          <a:ext cx="6972300" cy="586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13" name="Acrobat Document" r:id="rId10" imgW="6972131" imgH="5867370" progId="Acrobat.Document.DC">
                  <p:embed/>
                </p:oleObj>
              </mc:Choice>
              <mc:Fallback>
                <p:oleObj name="Acrobat Document" r:id="rId10" imgW="6972131" imgH="5867370" progId="Acrobat.Document.DC">
                  <p:embed/>
                  <p:pic>
                    <p:nvPicPr>
                      <p:cNvPr id="13" name="Object 12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917232" y="690617"/>
                        <a:ext cx="6972300" cy="5867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/>
          <p:cNvGraphicFramePr>
            <a:graphicFrameLocks noChangeAspect="1"/>
          </p:cNvGraphicFramePr>
          <p:nvPr>
            <p:extLst/>
          </p:nvPr>
        </p:nvGraphicFramePr>
        <p:xfrm>
          <a:off x="4917232" y="690617"/>
          <a:ext cx="6972300" cy="586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14" name="Acrobat Document" r:id="rId12" imgW="6972131" imgH="5867370" progId="Acrobat.Document.DC">
                  <p:embed/>
                </p:oleObj>
              </mc:Choice>
              <mc:Fallback>
                <p:oleObj name="Acrobat Document" r:id="rId12" imgW="6972131" imgH="5867370" progId="Acrobat.Document.DC">
                  <p:embed/>
                  <p:pic>
                    <p:nvPicPr>
                      <p:cNvPr id="14" name="Object 13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4917232" y="690617"/>
                        <a:ext cx="6972300" cy="5867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96033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0.7|11.3|21.7|8.2|12.3|19.9|23.8|12.6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1.8|46.3|38.7|11.5|9.5|16.7|11.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1.8|46.3|38.7|11.5|9.5|16.7|11.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1.8|46.3|38.7|11.5|9.5|16.7|11.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1.8|46.3|38.7|11.5|9.5|16.7|11.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1.8|46.3|38.7|11.5|9.5|16.7|11.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1.8|46.3|38.7|11.5|9.5|16.7|11.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1.8|46.3|38.7|11.5|9.5|16.7|11.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1.8|46.3|38.7|11.5|9.5|16.7|11.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1.8|46.3|38.7|11.5|9.5|16.7|11.2"/>
</p:tagLst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20204</TotalTime>
  <Words>1059</Words>
  <Application>Microsoft Office PowerPoint</Application>
  <PresentationFormat>Widescreen</PresentationFormat>
  <Paragraphs>261</Paragraphs>
  <Slides>27</Slides>
  <Notes>27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6" baseType="lpstr">
      <vt:lpstr>MS PGothic</vt:lpstr>
      <vt:lpstr>Arial</vt:lpstr>
      <vt:lpstr>Calibri</vt:lpstr>
      <vt:lpstr>Calibri Light</vt:lpstr>
      <vt:lpstr>Cambria Math</vt:lpstr>
      <vt:lpstr>Tahoma</vt:lpstr>
      <vt:lpstr>Wingdings</vt:lpstr>
      <vt:lpstr>Office Theme</vt:lpstr>
      <vt:lpstr>Acrobat Document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Bratislav Misic, Dr.</dc:creator>
  <cp:lastModifiedBy>Bratislav Misic, Dr.</cp:lastModifiedBy>
  <cp:revision>755</cp:revision>
  <dcterms:created xsi:type="dcterms:W3CDTF">2016-08-08T17:48:38Z</dcterms:created>
  <dcterms:modified xsi:type="dcterms:W3CDTF">2019-09-18T16:35:32Z</dcterms:modified>
</cp:coreProperties>
</file>